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0"/>
  </p:notesMasterIdLst>
  <p:sldIdLst>
    <p:sldId id="347" r:id="rId3"/>
    <p:sldId id="257"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291" r:id="rId38"/>
    <p:sldId id="292" r:id="rId39"/>
    <p:sldId id="276" r:id="rId40"/>
    <p:sldId id="293" r:id="rId41"/>
    <p:sldId id="259" r:id="rId42"/>
    <p:sldId id="277" r:id="rId43"/>
    <p:sldId id="260" r:id="rId44"/>
    <p:sldId id="262" r:id="rId45"/>
    <p:sldId id="263" r:id="rId46"/>
    <p:sldId id="264" r:id="rId47"/>
    <p:sldId id="278" r:id="rId48"/>
    <p:sldId id="279" r:id="rId49"/>
    <p:sldId id="299" r:id="rId50"/>
    <p:sldId id="258" r:id="rId51"/>
    <p:sldId id="295" r:id="rId52"/>
    <p:sldId id="297" r:id="rId53"/>
    <p:sldId id="296" r:id="rId54"/>
    <p:sldId id="298" r:id="rId55"/>
    <p:sldId id="294" r:id="rId56"/>
    <p:sldId id="265" r:id="rId57"/>
    <p:sldId id="266" r:id="rId58"/>
    <p:sldId id="267" r:id="rId59"/>
    <p:sldId id="268" r:id="rId60"/>
    <p:sldId id="270" r:id="rId61"/>
    <p:sldId id="271" r:id="rId62"/>
    <p:sldId id="273" r:id="rId63"/>
    <p:sldId id="274" r:id="rId64"/>
    <p:sldId id="300" r:id="rId65"/>
    <p:sldId id="275" r:id="rId66"/>
    <p:sldId id="282" r:id="rId67"/>
    <p:sldId id="280" r:id="rId68"/>
    <p:sldId id="281" r:id="rId69"/>
    <p:sldId id="283" r:id="rId70"/>
    <p:sldId id="285" r:id="rId71"/>
    <p:sldId id="284" r:id="rId72"/>
    <p:sldId id="286" r:id="rId73"/>
    <p:sldId id="287" r:id="rId74"/>
    <p:sldId id="288" r:id="rId75"/>
    <p:sldId id="289" r:id="rId76"/>
    <p:sldId id="290" r:id="rId77"/>
    <p:sldId id="301" r:id="rId78"/>
    <p:sldId id="302" r:id="rId79"/>
    <p:sldId id="303" r:id="rId80"/>
    <p:sldId id="304" r:id="rId81"/>
    <p:sldId id="305" r:id="rId82"/>
    <p:sldId id="306" r:id="rId83"/>
    <p:sldId id="307" r:id="rId84"/>
    <p:sldId id="308" r:id="rId85"/>
    <p:sldId id="309" r:id="rId86"/>
    <p:sldId id="310" r:id="rId87"/>
    <p:sldId id="311" r:id="rId88"/>
    <p:sldId id="31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4FFC8-58C3-4860-96E4-3F0D1BF70452}" type="datetimeFigureOut">
              <a:rPr lang="en-US" smtClean="0"/>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99E70-CE89-4377-AE55-3B78B4AF6187}" type="slidenum">
              <a:rPr lang="en-US" smtClean="0"/>
              <a:t>‹#›</a:t>
            </a:fld>
            <a:endParaRPr lang="en-US"/>
          </a:p>
        </p:txBody>
      </p:sp>
    </p:spTree>
    <p:extLst>
      <p:ext uri="{BB962C8B-B14F-4D97-AF65-F5344CB8AC3E}">
        <p14:creationId xmlns:p14="http://schemas.microsoft.com/office/powerpoint/2010/main" val="240821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323201-9C97-4B95-A717-2A5DE82303A7}" type="slidenum">
              <a:rPr lang="en-US" smtClean="0"/>
              <a:pPr eaLnBrk="1" hangingPunct="1"/>
              <a:t>51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8F44A8-F151-425F-AE49-1AD726935B05}" type="slidenum">
              <a:rPr lang="en-US" smtClean="0"/>
              <a:pPr eaLnBrk="1" hangingPunct="1"/>
              <a:t>52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F8945D-0427-4934-A8D3-C35B2EB4A9B9}" type="slidenum">
              <a:rPr lang="en-US" smtClean="0"/>
              <a:pPr eaLnBrk="1" hangingPunct="1"/>
              <a:t>53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1300163" y="803275"/>
            <a:ext cx="4257675" cy="3192463"/>
          </a:xfrm>
          <a:ln/>
        </p:spPr>
      </p:sp>
      <p:sp>
        <p:nvSpPr>
          <p:cNvPr id="375811" name="Rectangle 3"/>
          <p:cNvSpPr>
            <a:spLocks noGrp="1" noChangeArrowheads="1"/>
          </p:cNvSpPr>
          <p:nvPr>
            <p:ph type="body" idx="1"/>
          </p:nvPr>
        </p:nvSpPr>
        <p:spPr/>
        <p:txBody>
          <a:bodyPr/>
          <a:lstStyle/>
          <a:p>
            <a:r>
              <a:rPr lang="en-US"/>
              <a:t>Clinical signs of respiratory failure can be divided into signs of respiratory compensation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xfrm>
            <a:off x="1300163" y="803275"/>
            <a:ext cx="4257675" cy="3192463"/>
          </a:xfrm>
          <a:ln/>
        </p:spPr>
      </p:sp>
      <p:sp>
        <p:nvSpPr>
          <p:cNvPr id="376835" name="Rectangle 3"/>
          <p:cNvSpPr>
            <a:spLocks noGrp="1" noChangeArrowheads="1"/>
          </p:cNvSpPr>
          <p:nvPr>
            <p:ph type="body" idx="1"/>
          </p:nvPr>
        </p:nvSpPr>
        <p:spPr/>
        <p:txBody>
          <a:bodyPr/>
          <a:lstStyle/>
          <a:p>
            <a:r>
              <a:rPr lang="en-US"/>
              <a:t>Such as tachypnoea, use of accessory muscles, recession and nasal flaring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xfrm>
            <a:off x="1300163" y="803275"/>
            <a:ext cx="4257675" cy="3192463"/>
          </a:xfrm>
          <a:ln/>
        </p:spPr>
      </p:sp>
      <p:sp>
        <p:nvSpPr>
          <p:cNvPr id="377859" name="Rectangle 3"/>
          <p:cNvSpPr>
            <a:spLocks noGrp="1" noChangeArrowheads="1"/>
          </p:cNvSpPr>
          <p:nvPr>
            <p:ph type="body" idx="1"/>
          </p:nvPr>
        </p:nvSpPr>
        <p:spPr/>
        <p:txBody>
          <a:bodyPr/>
          <a:lstStyle/>
          <a:p>
            <a:r>
              <a:rPr lang="en-US" dirty="0"/>
              <a:t>Signs of sympathetic stimulation such as tachycardia, hypertension and sweating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xfrm>
            <a:off x="1300163" y="803275"/>
            <a:ext cx="4257675" cy="3192463"/>
          </a:xfrm>
          <a:ln/>
        </p:spPr>
      </p:sp>
      <p:sp>
        <p:nvSpPr>
          <p:cNvPr id="354307" name="Rectangle 3"/>
          <p:cNvSpPr>
            <a:spLocks noGrp="1" noChangeArrowheads="1"/>
          </p:cNvSpPr>
          <p:nvPr>
            <p:ph type="body" idx="1"/>
          </p:nvPr>
        </p:nvSpPr>
        <p:spPr/>
        <p:txBody>
          <a:bodyPr/>
          <a:lstStyle/>
          <a:p>
            <a:r>
              <a:rPr lang="en-US"/>
              <a:t>The pulse oximeter is an extremely useful monitor which estimates arterial saturation</a:t>
            </a:r>
          </a:p>
          <a:p>
            <a:pPr>
              <a:buFontTx/>
              <a:buChar char="•"/>
            </a:pPr>
            <a:r>
              <a:rPr lang="en-US"/>
              <a:t>the relationship between saturation and PaO</a:t>
            </a:r>
            <a:r>
              <a:rPr lang="en-US" baseline="-30000"/>
              <a:t>2</a:t>
            </a:r>
            <a:r>
              <a:rPr lang="en-US"/>
              <a:t> is described by the oxyhaemoglobin dissociation curve</a:t>
            </a:r>
          </a:p>
          <a:p>
            <a:r>
              <a:rPr lang="en-US"/>
              <a:t>a saturation ~90% is a critical threshold because below this level a small fall in PaO</a:t>
            </a:r>
            <a:r>
              <a:rPr lang="en-US" baseline="-30000"/>
              <a:t>2</a:t>
            </a:r>
            <a:r>
              <a:rPr lang="en-US"/>
              <a:t> produces a sharp fall in SpO</a:t>
            </a:r>
            <a:r>
              <a:rPr lang="en-US" baseline="-30000"/>
              <a:t>2</a:t>
            </a:r>
            <a:r>
              <a:rPr lang="en-US"/>
              <a:t> .Conversely a rise in arterial PO2 has little effect on saturation and therefore little effect on oxygen delivery to tissues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B776696-0834-4E0E-849F-D635BEEE57B0}" type="slidenum">
              <a:rPr lang="en-US" sz="1200"/>
              <a:pPr algn="r" eaLnBrk="1" hangingPunct="1"/>
              <a:t>83</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6AF849-B5D8-44CE-A2E7-F2FFBFD09B31}" type="slidenum">
              <a:rPr lang="en-US" smtClean="0"/>
              <a:pPr eaLnBrk="1" hangingPunct="1"/>
              <a:t>39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300163" y="803275"/>
            <a:ext cx="4257675" cy="3192463"/>
          </a:xfrm>
          <a:ln/>
        </p:spPr>
      </p:sp>
      <p:sp>
        <p:nvSpPr>
          <p:cNvPr id="317443" name="Rectangle 3"/>
          <p:cNvSpPr>
            <a:spLocks noGrp="1" noChangeArrowheads="1"/>
          </p:cNvSpPr>
          <p:nvPr>
            <p:ph type="body" idx="1"/>
          </p:nvPr>
        </p:nvSpPr>
        <p:spPr/>
        <p:txBody>
          <a:bodyPr/>
          <a:lstStyle/>
          <a:p>
            <a:r>
              <a:rPr lang="en-US"/>
              <a:t>The major function of the lung is to get oxygen into the body and carbon dioxide 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026"/>
          <p:cNvSpPr>
            <a:spLocks noGrp="1" noRot="1" noChangeAspect="1" noChangeArrowheads="1" noTextEdit="1"/>
          </p:cNvSpPr>
          <p:nvPr>
            <p:ph type="sldImg"/>
          </p:nvPr>
        </p:nvSpPr>
        <p:spPr>
          <a:xfrm>
            <a:off x="1300163" y="803275"/>
            <a:ext cx="4257675" cy="3192463"/>
          </a:xfrm>
          <a:ln/>
        </p:spPr>
      </p:sp>
      <p:sp>
        <p:nvSpPr>
          <p:cNvPr id="329731" name="Rectangle 1027"/>
          <p:cNvSpPr>
            <a:spLocks noGrp="1" noChangeArrowheads="1"/>
          </p:cNvSpPr>
          <p:nvPr>
            <p:ph type="body" idx="1"/>
          </p:nvPr>
        </p:nvSpPr>
        <p:spPr/>
        <p:txBody>
          <a:bodyPr/>
          <a:lstStyle/>
          <a:p>
            <a:r>
              <a:rPr lang="en-US" dirty="0"/>
              <a:t>Shunting is the most common cause for </a:t>
            </a:r>
            <a:r>
              <a:rPr lang="en-US" dirty="0" err="1"/>
              <a:t>hypoxaemic</a:t>
            </a:r>
            <a:r>
              <a:rPr lang="en-US" dirty="0"/>
              <a:t> respiratory failure in ICU patients. </a:t>
            </a:r>
          </a:p>
          <a:p>
            <a:r>
              <a:rPr lang="en-US" dirty="0"/>
              <a:t>It is a form of ventilation-perfusion mismatch in which alveoli which are not ventilated (</a:t>
            </a:r>
            <a:r>
              <a:rPr lang="en-US" dirty="0" err="1"/>
              <a:t>eg</a:t>
            </a:r>
            <a:r>
              <a:rPr lang="en-US" dirty="0"/>
              <a:t> due to collapse or pus or </a:t>
            </a:r>
            <a:r>
              <a:rPr lang="en-US" dirty="0" err="1"/>
              <a:t>oedema</a:t>
            </a:r>
            <a:r>
              <a:rPr lang="en-US" dirty="0"/>
              <a:t> fluid) are still perfused.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xfrm>
            <a:off x="1300163" y="803275"/>
            <a:ext cx="4257675" cy="3192463"/>
          </a:xfrm>
          <a:ln/>
        </p:spPr>
      </p:sp>
      <p:sp>
        <p:nvSpPr>
          <p:cNvPr id="337923" name="Rectangle 3"/>
          <p:cNvSpPr>
            <a:spLocks noGrp="1" noChangeArrowheads="1"/>
          </p:cNvSpPr>
          <p:nvPr>
            <p:ph type="body" idx="1"/>
          </p:nvPr>
        </p:nvSpPr>
        <p:spPr/>
        <p:txBody>
          <a:bodyPr/>
          <a:lstStyle/>
          <a:p>
            <a:r>
              <a:rPr lang="en-US"/>
              <a:t>Hypoventilation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1300163" y="803275"/>
            <a:ext cx="4257675" cy="3192463"/>
          </a:xfrm>
          <a:ln/>
        </p:spPr>
      </p:sp>
      <p:sp>
        <p:nvSpPr>
          <p:cNvPr id="339971" name="Rectangle 3"/>
          <p:cNvSpPr>
            <a:spLocks noGrp="1" noChangeArrowheads="1"/>
          </p:cNvSpPr>
          <p:nvPr>
            <p:ph type="body" idx="1"/>
          </p:nvPr>
        </p:nvSpPr>
        <p:spPr/>
        <p:txBody>
          <a:bodyPr/>
          <a:lstStyle/>
          <a:p>
            <a:r>
              <a:rPr lang="en-US"/>
              <a:t>Hypoventilation can be caused by disease at any of the anatomical sites involved in ventilation. Brainstem injury or disease may result in impaired functioning of the respiratory centre, which may also be suppressed by depressant drugs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5134F7-FA81-4211-81FC-725E1F30FA92}" type="slidenum">
              <a:rPr lang="en-US" smtClean="0"/>
              <a:pPr eaLnBrk="1" hangingPunct="1"/>
              <a:t>50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4E58A-DF69-4D00-AA31-B52D3FF0BCE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144664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4E58A-DF69-4D00-AA31-B52D3FF0BCE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280529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4E58A-DF69-4D00-AA31-B52D3FF0BCE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351923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4FE8543-A387-406D-95C5-159E8EC80053}" type="slidenum">
              <a:rPr lang="en-US"/>
              <a:pPr/>
              <a:t>‹#›</a:t>
            </a:fld>
            <a:endParaRPr lang="en-US"/>
          </a:p>
        </p:txBody>
      </p:sp>
    </p:spTree>
    <p:extLst>
      <p:ext uri="{BB962C8B-B14F-4D97-AF65-F5344CB8AC3E}">
        <p14:creationId xmlns:p14="http://schemas.microsoft.com/office/powerpoint/2010/main" val="216032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3341EF-4448-4448-81BF-A9586E0E68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36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D7A412-FD2F-4695-9160-0BE3BD286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09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2B48B8-239F-4BE9-96CA-89E04BB35E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60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74F182-DB86-4FFC-AE63-B56B6C193E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49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D9A1D0A-8836-4549-B087-3C289A0E7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5597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88D21-F580-4498-999B-3A075F8A7D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4129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361E7B-1ACB-40A6-8737-F9441402F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989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4E58A-DF69-4D00-AA31-B52D3FF0BCE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974369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0AA55D-255E-442B-B5E9-6F4D7B015F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057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0BFDD2-91EE-4901-ACD3-6C6A716D0A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046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5C3BCA-C71A-4B4E-BB4B-9F921F5E42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946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58868A-F5CE-4923-9129-7201562CE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547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BC4EA1F-3DED-471C-BD41-50455BD045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909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4FE8543-A387-406D-95C5-159E8EC800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757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4E58A-DF69-4D00-AA31-B52D3FF0BCEF}"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2479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4E58A-DF69-4D00-AA31-B52D3FF0BCEF}"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36909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4E58A-DF69-4D00-AA31-B52D3FF0BCEF}"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378516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4E58A-DF69-4D00-AA31-B52D3FF0BCEF}"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12354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4E58A-DF69-4D00-AA31-B52D3FF0BCEF}"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16240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4E58A-DF69-4D00-AA31-B52D3FF0BCEF}"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40636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4E58A-DF69-4D00-AA31-B52D3FF0BCEF}"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879F2-3B0E-4BA8-8775-75E5B92360F3}" type="slidenum">
              <a:rPr lang="en-US" smtClean="0"/>
              <a:t>‹#›</a:t>
            </a:fld>
            <a:endParaRPr lang="en-US"/>
          </a:p>
        </p:txBody>
      </p:sp>
    </p:spTree>
    <p:extLst>
      <p:ext uri="{BB962C8B-B14F-4D97-AF65-F5344CB8AC3E}">
        <p14:creationId xmlns:p14="http://schemas.microsoft.com/office/powerpoint/2010/main" val="62602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4E58A-DF69-4D00-AA31-B52D3FF0BCEF}" type="datetimeFigureOut">
              <a:rPr lang="en-US" smtClean="0"/>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879F2-3B0E-4BA8-8775-75E5B92360F3}" type="slidenum">
              <a:rPr lang="en-US" smtClean="0"/>
              <a:t>‹#›</a:t>
            </a:fld>
            <a:endParaRPr lang="en-US"/>
          </a:p>
        </p:txBody>
      </p:sp>
    </p:spTree>
    <p:extLst>
      <p:ext uri="{BB962C8B-B14F-4D97-AF65-F5344CB8AC3E}">
        <p14:creationId xmlns:p14="http://schemas.microsoft.com/office/powerpoint/2010/main" val="162242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BDE0F4-CEAB-40FC-9DC2-4D3D61CF7BC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51778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Aic-server1\aic%20guest\Charles%202\basic%20teaching\CVC\rf03.mp3" TargetMode="Externa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file:///\\Aic-server1\aic%20guest\Charles%202\basic%20teaching\CVC\rf12.mp3"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Aic-server1\aic%20guest\Charles%202\basic%20teaching\CVC\rf21.mp3" TargetMode="Externa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file:///\\Aic-server1\aic%20guest\Charles%202\basic%20teaching\CVC\rf23.mp3"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audio" Target="file:///\\Aic-server1\aic%20guest\Charles%202\basic%20teaching\CVC\rf31.mp3"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Aic-server1\aic%20guest\Charles%202\basic%20teaching\CVC\rf32.mp3" TargetMode="Externa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file:///\\Aic-server1\aic%20guest\Charles%202\basic%20teaching\CVC\rf33.mp3" TargetMode="Externa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Aic-server1\aic%20guest\Charles%202\basic%20teaching\CVC\rf34.mp3" TargetMode="Externa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audio" Target="file:///\\Aic-server1\aic%20guest\Charles%202\basic%20teaching\CVC\rf37.mp3" TargetMode="Externa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hyperlink" Target="http://www.answers.com/main/Record2?a=NR&amp;url=http://commons.wikimedia.org/wiki/Image:VIP%20Bird2.jpg"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Respiratory Failure </a:t>
            </a:r>
            <a:endParaRPr lang="ru-RU" dirty="0"/>
          </a:p>
        </p:txBody>
      </p:sp>
      <p:sp>
        <p:nvSpPr>
          <p:cNvPr id="3" name="Подзаголовок 2"/>
          <p:cNvSpPr>
            <a:spLocks noGrp="1"/>
          </p:cNvSpPr>
          <p:nvPr>
            <p:ph type="subTitle" idx="1"/>
          </p:nvPr>
        </p:nvSpPr>
        <p:spPr/>
        <p:txBody>
          <a:bodyPr/>
          <a:lstStyle/>
          <a:p>
            <a:r>
              <a:rPr lang="ru-RU" smtClean="0"/>
              <a:t>5 курс</a:t>
            </a:r>
            <a:endParaRPr lang="ru-RU"/>
          </a:p>
        </p:txBody>
      </p:sp>
    </p:spTree>
    <p:extLst>
      <p:ext uri="{BB962C8B-B14F-4D97-AF65-F5344CB8AC3E}">
        <p14:creationId xmlns:p14="http://schemas.microsoft.com/office/powerpoint/2010/main" val="228154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705600"/>
          </a:xfrm>
          <a:prstGeom prst="rect">
            <a:avLst/>
          </a:prstGeom>
        </p:spPr>
      </p:pic>
    </p:spTree>
    <p:extLst>
      <p:ext uri="{BB962C8B-B14F-4D97-AF65-F5344CB8AC3E}">
        <p14:creationId xmlns:p14="http://schemas.microsoft.com/office/powerpoint/2010/main" val="94412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6200"/>
            <a:ext cx="9143999" cy="6629400"/>
          </a:xfrm>
          <a:prstGeom prst="rect">
            <a:avLst/>
          </a:prstGeom>
        </p:spPr>
      </p:pic>
    </p:spTree>
    <p:extLst>
      <p:ext uri="{BB962C8B-B14F-4D97-AF65-F5344CB8AC3E}">
        <p14:creationId xmlns:p14="http://schemas.microsoft.com/office/powerpoint/2010/main" val="299462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067800" cy="6781800"/>
          </a:xfrm>
          <a:prstGeom prst="rect">
            <a:avLst/>
          </a:prstGeom>
        </p:spPr>
      </p:pic>
    </p:spTree>
    <p:extLst>
      <p:ext uri="{BB962C8B-B14F-4D97-AF65-F5344CB8AC3E}">
        <p14:creationId xmlns:p14="http://schemas.microsoft.com/office/powerpoint/2010/main" val="238747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858000"/>
          </a:xfrm>
          <a:prstGeom prst="rect">
            <a:avLst/>
          </a:prstGeom>
        </p:spPr>
      </p:pic>
    </p:spTree>
    <p:extLst>
      <p:ext uri="{BB962C8B-B14F-4D97-AF65-F5344CB8AC3E}">
        <p14:creationId xmlns:p14="http://schemas.microsoft.com/office/powerpoint/2010/main" val="237785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2401" y="0"/>
            <a:ext cx="8991600" cy="6858000"/>
          </a:xfrm>
          <a:prstGeom prst="rect">
            <a:avLst/>
          </a:prstGeom>
        </p:spPr>
      </p:pic>
    </p:spTree>
    <p:extLst>
      <p:ext uri="{BB962C8B-B14F-4D97-AF65-F5344CB8AC3E}">
        <p14:creationId xmlns:p14="http://schemas.microsoft.com/office/powerpoint/2010/main" val="146953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341221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067800" cy="6781800"/>
          </a:xfrm>
          <a:prstGeom prst="rect">
            <a:avLst/>
          </a:prstGeom>
        </p:spPr>
      </p:pic>
    </p:spTree>
    <p:extLst>
      <p:ext uri="{BB962C8B-B14F-4D97-AF65-F5344CB8AC3E}">
        <p14:creationId xmlns:p14="http://schemas.microsoft.com/office/powerpoint/2010/main" val="347389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781800"/>
          </a:xfrm>
          <a:prstGeom prst="rect">
            <a:avLst/>
          </a:prstGeom>
        </p:spPr>
      </p:pic>
    </p:spTree>
    <p:extLst>
      <p:ext uri="{BB962C8B-B14F-4D97-AF65-F5344CB8AC3E}">
        <p14:creationId xmlns:p14="http://schemas.microsoft.com/office/powerpoint/2010/main" val="26769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067800" cy="6781800"/>
          </a:xfrm>
          <a:prstGeom prst="rect">
            <a:avLst/>
          </a:prstGeom>
        </p:spPr>
      </p:pic>
    </p:spTree>
    <p:extLst>
      <p:ext uri="{BB962C8B-B14F-4D97-AF65-F5344CB8AC3E}">
        <p14:creationId xmlns:p14="http://schemas.microsoft.com/office/powerpoint/2010/main" val="13049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76200"/>
            <a:ext cx="9067800" cy="6781800"/>
          </a:xfrm>
          <a:prstGeom prst="rect">
            <a:avLst/>
          </a:prstGeom>
        </p:spPr>
      </p:pic>
    </p:spTree>
    <p:extLst>
      <p:ext uri="{BB962C8B-B14F-4D97-AF65-F5344CB8AC3E}">
        <p14:creationId xmlns:p14="http://schemas.microsoft.com/office/powerpoint/2010/main" val="298152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4800" y="228600"/>
            <a:ext cx="8610599" cy="6629400"/>
          </a:xfrm>
          <a:prstGeom prst="rect">
            <a:avLst/>
          </a:prstGeom>
        </p:spPr>
      </p:pic>
    </p:spTree>
    <p:extLst>
      <p:ext uri="{BB962C8B-B14F-4D97-AF65-F5344CB8AC3E}">
        <p14:creationId xmlns:p14="http://schemas.microsoft.com/office/powerpoint/2010/main" val="2653447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258287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329926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067800" cy="6705600"/>
          </a:xfrm>
          <a:prstGeom prst="rect">
            <a:avLst/>
          </a:prstGeom>
        </p:spPr>
      </p:pic>
    </p:spTree>
    <p:extLst>
      <p:ext uri="{BB962C8B-B14F-4D97-AF65-F5344CB8AC3E}">
        <p14:creationId xmlns:p14="http://schemas.microsoft.com/office/powerpoint/2010/main" val="260883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144000" cy="6705600"/>
          </a:xfrm>
          <a:prstGeom prst="rect">
            <a:avLst/>
          </a:prstGeom>
        </p:spPr>
      </p:pic>
    </p:spTree>
    <p:extLst>
      <p:ext uri="{BB962C8B-B14F-4D97-AF65-F5344CB8AC3E}">
        <p14:creationId xmlns:p14="http://schemas.microsoft.com/office/powerpoint/2010/main" val="395151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76200"/>
            <a:ext cx="9067800" cy="6629400"/>
          </a:xfrm>
          <a:prstGeom prst="rect">
            <a:avLst/>
          </a:prstGeom>
        </p:spPr>
      </p:pic>
    </p:spTree>
    <p:extLst>
      <p:ext uri="{BB962C8B-B14F-4D97-AF65-F5344CB8AC3E}">
        <p14:creationId xmlns:p14="http://schemas.microsoft.com/office/powerpoint/2010/main" val="8142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144000" cy="6705600"/>
          </a:xfrm>
          <a:prstGeom prst="rect">
            <a:avLst/>
          </a:prstGeom>
        </p:spPr>
      </p:pic>
    </p:spTree>
    <p:extLst>
      <p:ext uri="{BB962C8B-B14F-4D97-AF65-F5344CB8AC3E}">
        <p14:creationId xmlns:p14="http://schemas.microsoft.com/office/powerpoint/2010/main" val="323534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067800" cy="6705600"/>
          </a:xfrm>
          <a:prstGeom prst="rect">
            <a:avLst/>
          </a:prstGeom>
        </p:spPr>
      </p:pic>
    </p:spTree>
    <p:extLst>
      <p:ext uri="{BB962C8B-B14F-4D97-AF65-F5344CB8AC3E}">
        <p14:creationId xmlns:p14="http://schemas.microsoft.com/office/powerpoint/2010/main" val="223968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410901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883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067800" cy="6781800"/>
          </a:xfrm>
          <a:prstGeom prst="rect">
            <a:avLst/>
          </a:prstGeom>
        </p:spPr>
      </p:pic>
    </p:spTree>
    <p:extLst>
      <p:ext uri="{BB962C8B-B14F-4D97-AF65-F5344CB8AC3E}">
        <p14:creationId xmlns:p14="http://schemas.microsoft.com/office/powerpoint/2010/main" val="75382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2400" y="76200"/>
            <a:ext cx="8915399" cy="6553200"/>
          </a:xfrm>
          <a:prstGeom prst="rect">
            <a:avLst/>
          </a:prstGeom>
        </p:spPr>
      </p:pic>
    </p:spTree>
    <p:extLst>
      <p:ext uri="{BB962C8B-B14F-4D97-AF65-F5344CB8AC3E}">
        <p14:creationId xmlns:p14="http://schemas.microsoft.com/office/powerpoint/2010/main" val="345202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144000" cy="6781800"/>
          </a:xfrm>
          <a:prstGeom prst="rect">
            <a:avLst/>
          </a:prstGeom>
        </p:spPr>
      </p:pic>
    </p:spTree>
    <p:extLst>
      <p:ext uri="{BB962C8B-B14F-4D97-AF65-F5344CB8AC3E}">
        <p14:creationId xmlns:p14="http://schemas.microsoft.com/office/powerpoint/2010/main" val="89398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199" y="76200"/>
            <a:ext cx="9144000" cy="6781800"/>
          </a:xfrm>
          <a:prstGeom prst="rect">
            <a:avLst/>
          </a:prstGeom>
        </p:spPr>
      </p:pic>
    </p:spTree>
    <p:extLst>
      <p:ext uri="{BB962C8B-B14F-4D97-AF65-F5344CB8AC3E}">
        <p14:creationId xmlns:p14="http://schemas.microsoft.com/office/powerpoint/2010/main" val="1662784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144000" cy="6781800"/>
          </a:xfrm>
          <a:prstGeom prst="rect">
            <a:avLst/>
          </a:prstGeom>
        </p:spPr>
      </p:pic>
    </p:spTree>
    <p:extLst>
      <p:ext uri="{BB962C8B-B14F-4D97-AF65-F5344CB8AC3E}">
        <p14:creationId xmlns:p14="http://schemas.microsoft.com/office/powerpoint/2010/main" val="387805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8991600" cy="6781800"/>
          </a:xfrm>
          <a:prstGeom prst="rect">
            <a:avLst/>
          </a:prstGeom>
        </p:spPr>
      </p:pic>
    </p:spTree>
    <p:extLst>
      <p:ext uri="{BB962C8B-B14F-4D97-AF65-F5344CB8AC3E}">
        <p14:creationId xmlns:p14="http://schemas.microsoft.com/office/powerpoint/2010/main" val="2709151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781800"/>
          </a:xfrm>
          <a:prstGeom prst="rect">
            <a:avLst/>
          </a:prstGeom>
        </p:spPr>
      </p:pic>
    </p:spTree>
    <p:extLst>
      <p:ext uri="{BB962C8B-B14F-4D97-AF65-F5344CB8AC3E}">
        <p14:creationId xmlns:p14="http://schemas.microsoft.com/office/powerpoint/2010/main" val="49363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9144000" cy="6705600"/>
          </a:xfrm>
          <a:prstGeom prst="rect">
            <a:avLst/>
          </a:prstGeom>
        </p:spPr>
      </p:pic>
    </p:spTree>
    <p:extLst>
      <p:ext uri="{BB962C8B-B14F-4D97-AF65-F5344CB8AC3E}">
        <p14:creationId xmlns:p14="http://schemas.microsoft.com/office/powerpoint/2010/main" val="310631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7813"/>
            <a:ext cx="8077200" cy="1143000"/>
          </a:xfrm>
        </p:spPr>
        <p:txBody>
          <a:bodyPr/>
          <a:lstStyle/>
          <a:p>
            <a:pPr eaLnBrk="1" hangingPunct="1"/>
            <a:r>
              <a:rPr lang="en-US" sz="3600" smtClean="0"/>
              <a:t>Classification of RF</a:t>
            </a:r>
          </a:p>
        </p:txBody>
      </p:sp>
      <p:sp>
        <p:nvSpPr>
          <p:cNvPr id="7171" name="Content Placeholder 2"/>
          <p:cNvSpPr>
            <a:spLocks noGrp="1"/>
          </p:cNvSpPr>
          <p:nvPr>
            <p:ph sz="half" idx="1"/>
          </p:nvPr>
        </p:nvSpPr>
        <p:spPr>
          <a:xfrm>
            <a:off x="1066800" y="1600200"/>
            <a:ext cx="4038600" cy="5257800"/>
          </a:xfrm>
        </p:spPr>
        <p:txBody>
          <a:bodyPr/>
          <a:lstStyle/>
          <a:p>
            <a:pPr lvl="1" eaLnBrk="1" hangingPunct="1"/>
            <a:r>
              <a:rPr lang="en-US" sz="3200" smtClean="0">
                <a:solidFill>
                  <a:srgbClr val="FF0000"/>
                </a:solidFill>
                <a:latin typeface="Times New Roman" pitchFamily="18" charset="0"/>
              </a:rPr>
              <a:t>Type 1</a:t>
            </a:r>
          </a:p>
          <a:p>
            <a:pPr eaLnBrk="1" hangingPunct="1"/>
            <a:r>
              <a:rPr lang="en-US" sz="2400" smtClean="0">
                <a:solidFill>
                  <a:srgbClr val="FF0000"/>
                </a:solidFill>
                <a:latin typeface="Times New Roman" pitchFamily="18" charset="0"/>
              </a:rPr>
              <a:t>Hypoxemic RF **</a:t>
            </a:r>
          </a:p>
          <a:p>
            <a:pPr eaLnBrk="1" hangingPunct="1"/>
            <a:r>
              <a:rPr lang="en-US" sz="2400" smtClean="0">
                <a:latin typeface="Times New Roman" pitchFamily="18" charset="0"/>
              </a:rPr>
              <a:t>PaO2 &lt; 60 mmHg with normal or ↓ PaCO2</a:t>
            </a:r>
          </a:p>
          <a:p>
            <a:pPr eaLnBrk="1" hangingPunct="1">
              <a:buFont typeface="Wingdings" pitchFamily="2" charset="2"/>
              <a:buChar char="q"/>
            </a:pPr>
            <a:r>
              <a:rPr lang="en-US" sz="2400" smtClean="0">
                <a:latin typeface="Times New Roman" pitchFamily="18" charset="0"/>
              </a:rPr>
              <a:t>Associated with acute diseases of the lung</a:t>
            </a:r>
          </a:p>
          <a:p>
            <a:pPr eaLnBrk="1" hangingPunct="1">
              <a:buFont typeface="Wingdings" pitchFamily="2" charset="2"/>
              <a:buChar char="q"/>
            </a:pPr>
            <a:r>
              <a:rPr lang="en-US" sz="2400" smtClean="0">
                <a:latin typeface="Times New Roman" pitchFamily="18" charset="0"/>
              </a:rPr>
              <a:t>Pulmonary edema (Cardiogenic, noncardiogenic (ARDS), pneumonia, pulmonary hemorrhage, and collapse</a:t>
            </a:r>
          </a:p>
        </p:txBody>
      </p:sp>
      <p:sp>
        <p:nvSpPr>
          <p:cNvPr id="7172" name="Content Placeholder 3"/>
          <p:cNvSpPr>
            <a:spLocks noGrp="1"/>
          </p:cNvSpPr>
          <p:nvPr>
            <p:ph sz="half" idx="2"/>
          </p:nvPr>
        </p:nvSpPr>
        <p:spPr/>
        <p:txBody>
          <a:bodyPr/>
          <a:lstStyle/>
          <a:p>
            <a:pPr lvl="1" eaLnBrk="1" hangingPunct="1"/>
            <a:r>
              <a:rPr lang="en-US" sz="3200" smtClean="0">
                <a:solidFill>
                  <a:srgbClr val="FF0000"/>
                </a:solidFill>
                <a:latin typeface="Times New Roman" pitchFamily="18" charset="0"/>
              </a:rPr>
              <a:t>Type 2</a:t>
            </a:r>
          </a:p>
          <a:p>
            <a:pPr eaLnBrk="1" hangingPunct="1"/>
            <a:r>
              <a:rPr lang="en-US" sz="2400" smtClean="0">
                <a:solidFill>
                  <a:srgbClr val="FF0000"/>
                </a:solidFill>
                <a:latin typeface="Times New Roman" pitchFamily="18" charset="0"/>
              </a:rPr>
              <a:t>Hypercapnic RF</a:t>
            </a:r>
          </a:p>
          <a:p>
            <a:pPr eaLnBrk="1" hangingPunct="1"/>
            <a:r>
              <a:rPr lang="en-US" sz="2400" smtClean="0">
                <a:latin typeface="Times New Roman" pitchFamily="18" charset="0"/>
              </a:rPr>
              <a:t>PaCO2 &gt; 50 mmHg</a:t>
            </a:r>
          </a:p>
          <a:p>
            <a:pPr eaLnBrk="1" hangingPunct="1"/>
            <a:r>
              <a:rPr lang="en-US" sz="2400" smtClean="0">
                <a:latin typeface="Times New Roman" pitchFamily="18" charset="0"/>
              </a:rPr>
              <a:t>Hypoxemia is common</a:t>
            </a:r>
          </a:p>
          <a:p>
            <a:pPr eaLnBrk="1" hangingPunct="1"/>
            <a:r>
              <a:rPr lang="en-US" sz="2400" smtClean="0">
                <a:latin typeface="Times New Roman" pitchFamily="18" charset="0"/>
              </a:rPr>
              <a:t>Drug overdose, neuromuscular disease, chest wall deformity, COPD, and Bronchial asthma</a:t>
            </a:r>
          </a:p>
        </p:txBody>
      </p:sp>
    </p:spTree>
    <p:extLst>
      <p:ext uri="{BB962C8B-B14F-4D97-AF65-F5344CB8AC3E}">
        <p14:creationId xmlns:p14="http://schemas.microsoft.com/office/powerpoint/2010/main" val="141346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77813"/>
            <a:ext cx="8001000" cy="1143000"/>
          </a:xfrm>
        </p:spPr>
        <p:txBody>
          <a:bodyPr/>
          <a:lstStyle/>
          <a:p>
            <a:pPr eaLnBrk="1" hangingPunct="1"/>
            <a:r>
              <a:rPr lang="en-US" sz="3200" smtClean="0"/>
              <a:t>Distinction between Acute and Chronic RF</a:t>
            </a:r>
          </a:p>
        </p:txBody>
      </p:sp>
      <p:sp>
        <p:nvSpPr>
          <p:cNvPr id="8195" name="Content Placeholder 2"/>
          <p:cNvSpPr>
            <a:spLocks noGrp="1"/>
          </p:cNvSpPr>
          <p:nvPr>
            <p:ph sz="half" idx="1"/>
          </p:nvPr>
        </p:nvSpPr>
        <p:spPr/>
        <p:txBody>
          <a:bodyPr/>
          <a:lstStyle/>
          <a:p>
            <a:pPr eaLnBrk="1" hangingPunct="1"/>
            <a:r>
              <a:rPr lang="en-US" sz="2400" smtClean="0">
                <a:solidFill>
                  <a:schemeClr val="accent2"/>
                </a:solidFill>
                <a:latin typeface="Times New Roman" pitchFamily="18" charset="0"/>
                <a:cs typeface="Times New Roman" pitchFamily="18" charset="0"/>
              </a:rPr>
              <a:t>Acute RF </a:t>
            </a:r>
          </a:p>
          <a:p>
            <a:pPr eaLnBrk="1" hangingPunct="1"/>
            <a:r>
              <a:rPr lang="en-US" sz="2400" smtClean="0">
                <a:latin typeface="Times New Roman" pitchFamily="18" charset="0"/>
                <a:cs typeface="Times New Roman" pitchFamily="18" charset="0"/>
              </a:rPr>
              <a:t>Develops over minutes to hours</a:t>
            </a:r>
          </a:p>
          <a:p>
            <a:pPr eaLnBrk="1" hangingPunct="1"/>
            <a:r>
              <a:rPr lang="en-US" sz="2400" smtClean="0">
                <a:latin typeface="Times New Roman" pitchFamily="18" charset="0"/>
                <a:cs typeface="Times New Roman" pitchFamily="18" charset="0"/>
              </a:rPr>
              <a:t>↓ pH quickly to &lt;7.2 </a:t>
            </a:r>
          </a:p>
          <a:p>
            <a:pPr eaLnBrk="1" hangingPunct="1"/>
            <a:r>
              <a:rPr lang="en-US" sz="2400" smtClean="0">
                <a:latin typeface="Times New Roman" pitchFamily="18" charset="0"/>
                <a:cs typeface="Times New Roman" pitchFamily="18" charset="0"/>
              </a:rPr>
              <a:t>Example; Pneumonia</a:t>
            </a:r>
          </a:p>
          <a:p>
            <a:pPr eaLnBrk="1" hangingPunct="1">
              <a:buFont typeface="Wingdings" pitchFamily="2" charset="2"/>
              <a:buNone/>
            </a:pPr>
            <a:endParaRPr lang="en-US" sz="2400" smtClean="0">
              <a:latin typeface="Times New Roman" pitchFamily="18" charset="0"/>
              <a:cs typeface="Times New Roman" pitchFamily="18" charset="0"/>
            </a:endParaRPr>
          </a:p>
        </p:txBody>
      </p:sp>
      <p:sp>
        <p:nvSpPr>
          <p:cNvPr id="8196" name="Content Placeholder 3"/>
          <p:cNvSpPr>
            <a:spLocks noGrp="1"/>
          </p:cNvSpPr>
          <p:nvPr>
            <p:ph sz="half" idx="2"/>
          </p:nvPr>
        </p:nvSpPr>
        <p:spPr>
          <a:xfrm>
            <a:off x="4876800" y="1600200"/>
            <a:ext cx="4267200" cy="4530725"/>
          </a:xfrm>
        </p:spPr>
        <p:txBody>
          <a:bodyPr/>
          <a:lstStyle/>
          <a:p>
            <a:pPr eaLnBrk="1" hangingPunct="1"/>
            <a:r>
              <a:rPr lang="en-US" sz="2400" smtClean="0">
                <a:solidFill>
                  <a:schemeClr val="accent2"/>
                </a:solidFill>
                <a:latin typeface="Times New Roman" pitchFamily="18" charset="0"/>
                <a:cs typeface="Times New Roman" pitchFamily="18" charset="0"/>
              </a:rPr>
              <a:t>Chronic RF</a:t>
            </a:r>
          </a:p>
          <a:p>
            <a:pPr eaLnBrk="1" hangingPunct="1"/>
            <a:r>
              <a:rPr lang="en-US" sz="2400" smtClean="0">
                <a:latin typeface="Times New Roman" pitchFamily="18" charset="0"/>
                <a:cs typeface="Times New Roman" pitchFamily="18" charset="0"/>
              </a:rPr>
              <a:t>Develops over days</a:t>
            </a:r>
          </a:p>
          <a:p>
            <a:pPr eaLnBrk="1" hangingPunct="1"/>
            <a:r>
              <a:rPr lang="en-US" sz="2400" smtClean="0">
                <a:latin typeface="Times New Roman" pitchFamily="18" charset="0"/>
                <a:cs typeface="Times New Roman" pitchFamily="18" charset="0"/>
              </a:rPr>
              <a:t>↑ in HCO3</a:t>
            </a:r>
          </a:p>
          <a:p>
            <a:pPr eaLnBrk="1" hangingPunct="1"/>
            <a:r>
              <a:rPr lang="en-US" sz="2400" smtClean="0">
                <a:latin typeface="Times New Roman" pitchFamily="18" charset="0"/>
                <a:cs typeface="Times New Roman" pitchFamily="18" charset="0"/>
              </a:rPr>
              <a:t>↓ pH slightly</a:t>
            </a:r>
          </a:p>
          <a:p>
            <a:pPr eaLnBrk="1" hangingPunct="1"/>
            <a:r>
              <a:rPr lang="en-US" sz="2400" smtClean="0">
                <a:latin typeface="Times New Roman" pitchFamily="18" charset="0"/>
                <a:cs typeface="Times New Roman" pitchFamily="18" charset="0"/>
              </a:rPr>
              <a:t>Polycythemia, Corpulmonale</a:t>
            </a:r>
          </a:p>
          <a:p>
            <a:pPr eaLnBrk="1" hangingPunct="1"/>
            <a:r>
              <a:rPr lang="en-US" sz="2400" smtClean="0">
                <a:latin typeface="Times New Roman" pitchFamily="18" charset="0"/>
                <a:cs typeface="Times New Roman" pitchFamily="18" charset="0"/>
              </a:rPr>
              <a:t>Example; COPD </a:t>
            </a:r>
          </a:p>
          <a:p>
            <a:pPr eaLnBrk="1" hangingPunct="1"/>
            <a:endParaRPr lang="en-US" sz="2400" smtClean="0">
              <a:latin typeface="Times New Roman" pitchFamily="18" charset="0"/>
              <a:cs typeface="Times New Roman" pitchFamily="18" charset="0"/>
            </a:endParaRPr>
          </a:p>
          <a:p>
            <a:pPr eaLnBrk="1" hangingPunct="1"/>
            <a:endParaRPr lang="en-US" sz="2400" smtClean="0">
              <a:solidFill>
                <a:schemeClr val="folHlink"/>
              </a:solidFill>
              <a:latin typeface="Times New Roman" pitchFamily="18" charset="0"/>
              <a:cs typeface="Times New Roman" pitchFamily="18" charset="0"/>
            </a:endParaRPr>
          </a:p>
          <a:p>
            <a:pPr eaLnBrk="1" hangingPunct="1">
              <a:buFont typeface="Wingdings" pitchFamily="2" charset="2"/>
              <a:buNone/>
            </a:pPr>
            <a:endParaRPr lang="en-US" sz="2400" smtClean="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285025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More definitions</a:t>
            </a:r>
          </a:p>
        </p:txBody>
      </p:sp>
      <p:sp>
        <p:nvSpPr>
          <p:cNvPr id="10243" name="Rectangle 3"/>
          <p:cNvSpPr>
            <a:spLocks noGrp="1" noChangeArrowheads="1"/>
          </p:cNvSpPr>
          <p:nvPr>
            <p:ph type="body" idx="1"/>
          </p:nvPr>
        </p:nvSpPr>
        <p:spPr/>
        <p:txBody>
          <a:bodyPr/>
          <a:lstStyle/>
          <a:p>
            <a:r>
              <a:rPr lang="en-US" u="sng"/>
              <a:t>Hypoxemia</a:t>
            </a:r>
            <a:r>
              <a:rPr lang="en-US"/>
              <a:t> = abnormally low PaO2</a:t>
            </a:r>
          </a:p>
          <a:p>
            <a:r>
              <a:rPr lang="en-US" u="sng"/>
              <a:t>Hypoxia</a:t>
            </a:r>
            <a:r>
              <a:rPr lang="en-US"/>
              <a:t> = tissue oxygenation inadequate to meet metabolic needs</a:t>
            </a:r>
          </a:p>
          <a:p>
            <a:r>
              <a:rPr lang="en-US" u="sng"/>
              <a:t>Hypercarbia</a:t>
            </a:r>
            <a:r>
              <a:rPr lang="en-US"/>
              <a:t> = elevated PaCO2</a:t>
            </a:r>
          </a:p>
          <a:p>
            <a:r>
              <a:rPr lang="en-US"/>
              <a:t>Respiratory failure may be acute or chronic</a:t>
            </a:r>
          </a:p>
        </p:txBody>
      </p:sp>
    </p:spTree>
    <p:extLst>
      <p:ext uri="{BB962C8B-B14F-4D97-AF65-F5344CB8AC3E}">
        <p14:creationId xmlns:p14="http://schemas.microsoft.com/office/powerpoint/2010/main" val="207489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en-US" sz="3600" smtClean="0"/>
              <a:t>Pathophysiologic causes of Acute RF</a:t>
            </a:r>
          </a:p>
        </p:txBody>
      </p:sp>
      <p:sp>
        <p:nvSpPr>
          <p:cNvPr id="9219" name="Rectangle 6"/>
          <p:cNvSpPr>
            <a:spLocks noGrp="1" noChangeArrowheads="1"/>
          </p:cNvSpPr>
          <p:nvPr>
            <p:ph type="body" sz="half" idx="1"/>
          </p:nvPr>
        </p:nvSpPr>
        <p:spPr>
          <a:xfrm>
            <a:off x="609600" y="1600200"/>
            <a:ext cx="2514600" cy="4530725"/>
          </a:xfrm>
        </p:spPr>
        <p:txBody>
          <a:bodyPr/>
          <a:lstStyle/>
          <a:p>
            <a:pPr eaLnBrk="1" hangingPunct="1">
              <a:buFont typeface="Wingdings" pitchFamily="2" charset="2"/>
              <a:buNone/>
            </a:pPr>
            <a:endParaRPr lang="en-US" sz="2400" smtClean="0">
              <a:solidFill>
                <a:schemeClr val="accent2"/>
              </a:solidFill>
            </a:endParaRPr>
          </a:p>
          <a:p>
            <a:pPr eaLnBrk="1" hangingPunct="1">
              <a:buFont typeface="Wingdings" pitchFamily="2" charset="2"/>
              <a:buNone/>
            </a:pPr>
            <a:r>
              <a:rPr lang="en-US" sz="2400" smtClean="0">
                <a:solidFill>
                  <a:schemeClr val="accent2"/>
                </a:solidFill>
              </a:rPr>
              <a:t>●</a:t>
            </a:r>
            <a:r>
              <a:rPr lang="en-US" sz="2400" smtClean="0">
                <a:solidFill>
                  <a:schemeClr val="accent2"/>
                </a:solidFill>
                <a:latin typeface="Times New Roman" pitchFamily="18" charset="0"/>
                <a:cs typeface="Times New Roman" pitchFamily="18" charset="0"/>
              </a:rPr>
              <a:t>Hypoventilation</a:t>
            </a:r>
          </a:p>
          <a:p>
            <a:pPr eaLnBrk="1" hangingPunct="1">
              <a:buFont typeface="Wingdings" pitchFamily="2" charset="2"/>
              <a:buNone/>
            </a:pPr>
            <a:endParaRPr lang="en-US" sz="2400" smtClean="0">
              <a:solidFill>
                <a:schemeClr val="accent2"/>
              </a:solidFill>
              <a:latin typeface="Times New Roman" pitchFamily="18" charset="0"/>
              <a:cs typeface="Times New Roman" pitchFamily="18" charset="0"/>
            </a:endParaRPr>
          </a:p>
          <a:p>
            <a:pPr eaLnBrk="1" hangingPunct="1">
              <a:buFont typeface="Wingdings" pitchFamily="2" charset="2"/>
              <a:buNone/>
            </a:pPr>
            <a:r>
              <a:rPr lang="en-US" sz="2400" smtClean="0">
                <a:solidFill>
                  <a:schemeClr val="accent2"/>
                </a:solidFill>
                <a:latin typeface="Times New Roman" pitchFamily="18" charset="0"/>
              </a:rPr>
              <a:t>●</a:t>
            </a:r>
            <a:r>
              <a:rPr lang="en-US" sz="2400" smtClean="0">
                <a:solidFill>
                  <a:schemeClr val="accent2"/>
                </a:solidFill>
                <a:latin typeface="Times New Roman" pitchFamily="18" charset="0"/>
                <a:cs typeface="Times New Roman" pitchFamily="18" charset="0"/>
              </a:rPr>
              <a:t>V/P mismatch</a:t>
            </a:r>
          </a:p>
          <a:p>
            <a:pPr eaLnBrk="1" hangingPunct="1">
              <a:buFont typeface="Wingdings" pitchFamily="2" charset="2"/>
              <a:buNone/>
            </a:pPr>
            <a:endParaRPr lang="en-US" sz="2400" smtClean="0">
              <a:solidFill>
                <a:schemeClr val="accent2"/>
              </a:solidFill>
              <a:latin typeface="Times New Roman" pitchFamily="18" charset="0"/>
              <a:cs typeface="Times New Roman" pitchFamily="18" charset="0"/>
            </a:endParaRPr>
          </a:p>
          <a:p>
            <a:pPr eaLnBrk="1" hangingPunct="1">
              <a:buFont typeface="Wingdings" pitchFamily="2" charset="2"/>
              <a:buNone/>
            </a:pPr>
            <a:r>
              <a:rPr lang="en-US" sz="2400" smtClean="0">
                <a:solidFill>
                  <a:schemeClr val="accent2"/>
                </a:solidFill>
                <a:latin typeface="Times New Roman" pitchFamily="18" charset="0"/>
              </a:rPr>
              <a:t>●</a:t>
            </a:r>
            <a:r>
              <a:rPr lang="en-US" sz="2400" smtClean="0">
                <a:solidFill>
                  <a:schemeClr val="accent2"/>
                </a:solidFill>
                <a:latin typeface="Times New Roman" pitchFamily="18" charset="0"/>
                <a:cs typeface="Times New Roman" pitchFamily="18" charset="0"/>
              </a:rPr>
              <a:t>Shunt</a:t>
            </a:r>
          </a:p>
          <a:p>
            <a:pPr eaLnBrk="1" hangingPunct="1">
              <a:buFont typeface="Wingdings" pitchFamily="2" charset="2"/>
              <a:buNone/>
            </a:pPr>
            <a:endParaRPr lang="en-US" sz="2400" smtClean="0">
              <a:solidFill>
                <a:schemeClr val="accent2"/>
              </a:solidFill>
              <a:latin typeface="Times New Roman" pitchFamily="18" charset="0"/>
              <a:cs typeface="Times New Roman" pitchFamily="18" charset="0"/>
            </a:endParaRPr>
          </a:p>
          <a:p>
            <a:pPr eaLnBrk="1" hangingPunct="1">
              <a:buFont typeface="Wingdings" pitchFamily="2" charset="2"/>
              <a:buNone/>
            </a:pPr>
            <a:r>
              <a:rPr lang="en-US" sz="2400" smtClean="0">
                <a:solidFill>
                  <a:schemeClr val="accent2"/>
                </a:solidFill>
                <a:latin typeface="Times New Roman" pitchFamily="18" charset="0"/>
              </a:rPr>
              <a:t>●</a:t>
            </a:r>
            <a:r>
              <a:rPr lang="en-US" sz="2400" smtClean="0">
                <a:solidFill>
                  <a:schemeClr val="accent2"/>
                </a:solidFill>
                <a:latin typeface="Times New Roman" pitchFamily="18" charset="0"/>
                <a:cs typeface="Times New Roman" pitchFamily="18" charset="0"/>
              </a:rPr>
              <a:t>Diffusion abnormality</a:t>
            </a:r>
          </a:p>
          <a:p>
            <a:pPr eaLnBrk="1" hangingPunct="1">
              <a:buFont typeface="Wingdings" pitchFamily="2" charset="2"/>
              <a:buNone/>
            </a:pPr>
            <a:endParaRPr lang="en-US" sz="2400" smtClean="0">
              <a:solidFill>
                <a:schemeClr val="accent2"/>
              </a:solidFill>
              <a:latin typeface="Times New Roman" pitchFamily="18" charset="0"/>
              <a:cs typeface="Times New Roman" pitchFamily="18" charset="0"/>
            </a:endParaRPr>
          </a:p>
          <a:p>
            <a:pPr eaLnBrk="1" hangingPunct="1"/>
            <a:endParaRPr lang="en-US" sz="2400" smtClean="0">
              <a:latin typeface="Times New Roman" pitchFamily="18" charset="0"/>
              <a:cs typeface="Times New Roman" pitchFamily="18" charset="0"/>
            </a:endParaRPr>
          </a:p>
        </p:txBody>
      </p:sp>
      <p:sp>
        <p:nvSpPr>
          <p:cNvPr id="9220" name="Rectangle 7"/>
          <p:cNvSpPr>
            <a:spLocks noGrp="1" noChangeArrowheads="1"/>
          </p:cNvSpPr>
          <p:nvPr>
            <p:ph type="body" sz="half" idx="2"/>
          </p:nvPr>
        </p:nvSpPr>
        <p:spPr/>
        <p:txBody>
          <a:bodyPr/>
          <a:lstStyle/>
          <a:p>
            <a:pPr eaLnBrk="1" hangingPunct="1"/>
            <a:endParaRPr lang="en-US" sz="2400" smtClean="0"/>
          </a:p>
        </p:txBody>
      </p:sp>
      <p:pic>
        <p:nvPicPr>
          <p:cNvPr id="9221" name="Picture 4" descr="respf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98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8991600" cy="6629400"/>
          </a:xfrm>
          <a:prstGeom prst="rect">
            <a:avLst/>
          </a:prstGeom>
        </p:spPr>
      </p:pic>
    </p:spTree>
    <p:extLst>
      <p:ext uri="{BB962C8B-B14F-4D97-AF65-F5344CB8AC3E}">
        <p14:creationId xmlns:p14="http://schemas.microsoft.com/office/powerpoint/2010/main" val="214936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reeform 2"/>
          <p:cNvSpPr>
            <a:spLocks/>
          </p:cNvSpPr>
          <p:nvPr/>
        </p:nvSpPr>
        <p:spPr bwMode="auto">
          <a:xfrm>
            <a:off x="3589338" y="228600"/>
            <a:ext cx="1646237" cy="1776413"/>
          </a:xfrm>
          <a:custGeom>
            <a:avLst/>
            <a:gdLst>
              <a:gd name="T0" fmla="*/ 141 w 913"/>
              <a:gd name="T1" fmla="*/ 689 h 962"/>
              <a:gd name="T2" fmla="*/ 117 w 913"/>
              <a:gd name="T3" fmla="*/ 701 h 962"/>
              <a:gd name="T4" fmla="*/ 108 w 913"/>
              <a:gd name="T5" fmla="*/ 680 h 962"/>
              <a:gd name="T6" fmla="*/ 94 w 913"/>
              <a:gd name="T7" fmla="*/ 637 h 962"/>
              <a:gd name="T8" fmla="*/ 0 w 913"/>
              <a:gd name="T9" fmla="*/ 637 h 962"/>
              <a:gd name="T10" fmla="*/ 94 w 913"/>
              <a:gd name="T11" fmla="*/ 372 h 962"/>
              <a:gd name="T12" fmla="*/ 156 w 913"/>
              <a:gd name="T13" fmla="*/ 151 h 962"/>
              <a:gd name="T14" fmla="*/ 414 w 913"/>
              <a:gd name="T15" fmla="*/ 8 h 962"/>
              <a:gd name="T16" fmla="*/ 725 w 913"/>
              <a:gd name="T17" fmla="*/ 101 h 962"/>
              <a:gd name="T18" fmla="*/ 906 w 913"/>
              <a:gd name="T19" fmla="*/ 398 h 962"/>
              <a:gd name="T20" fmla="*/ 769 w 913"/>
              <a:gd name="T21" fmla="*/ 763 h 962"/>
              <a:gd name="T22" fmla="*/ 738 w 913"/>
              <a:gd name="T23" fmla="*/ 962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962">
                <a:moveTo>
                  <a:pt x="141" y="689"/>
                </a:moveTo>
                <a:cubicBezTo>
                  <a:pt x="137" y="691"/>
                  <a:pt x="122" y="702"/>
                  <a:pt x="117" y="701"/>
                </a:cubicBezTo>
                <a:cubicBezTo>
                  <a:pt x="112" y="700"/>
                  <a:pt x="112" y="691"/>
                  <a:pt x="108" y="680"/>
                </a:cubicBezTo>
                <a:cubicBezTo>
                  <a:pt x="104" y="669"/>
                  <a:pt x="112" y="644"/>
                  <a:pt x="94" y="637"/>
                </a:cubicBezTo>
                <a:lnTo>
                  <a:pt x="0" y="637"/>
                </a:lnTo>
                <a:cubicBezTo>
                  <a:pt x="0" y="592"/>
                  <a:pt x="67" y="453"/>
                  <a:pt x="94" y="372"/>
                </a:cubicBezTo>
                <a:cubicBezTo>
                  <a:pt x="120" y="290"/>
                  <a:pt x="103" y="212"/>
                  <a:pt x="156" y="151"/>
                </a:cubicBezTo>
                <a:cubicBezTo>
                  <a:pt x="209" y="90"/>
                  <a:pt x="319" y="16"/>
                  <a:pt x="414" y="8"/>
                </a:cubicBezTo>
                <a:cubicBezTo>
                  <a:pt x="509" y="0"/>
                  <a:pt x="643" y="36"/>
                  <a:pt x="725" y="101"/>
                </a:cubicBezTo>
                <a:cubicBezTo>
                  <a:pt x="807" y="166"/>
                  <a:pt x="899" y="288"/>
                  <a:pt x="906" y="398"/>
                </a:cubicBezTo>
                <a:cubicBezTo>
                  <a:pt x="913" y="508"/>
                  <a:pt x="797" y="669"/>
                  <a:pt x="769" y="763"/>
                </a:cubicBezTo>
                <a:cubicBezTo>
                  <a:pt x="741" y="857"/>
                  <a:pt x="744" y="921"/>
                  <a:pt x="738" y="96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15" name="Freeform 3"/>
          <p:cNvSpPr>
            <a:spLocks/>
          </p:cNvSpPr>
          <p:nvPr/>
        </p:nvSpPr>
        <p:spPr bwMode="auto">
          <a:xfrm>
            <a:off x="3687763" y="1677988"/>
            <a:ext cx="476250" cy="336550"/>
          </a:xfrm>
          <a:custGeom>
            <a:avLst/>
            <a:gdLst>
              <a:gd name="T0" fmla="*/ 80 w 264"/>
              <a:gd name="T1" fmla="*/ 0 h 182"/>
              <a:gd name="T2" fmla="*/ 50 w 264"/>
              <a:gd name="T3" fmla="*/ 9 h 182"/>
              <a:gd name="T4" fmla="*/ 32 w 264"/>
              <a:gd name="T5" fmla="*/ 57 h 182"/>
              <a:gd name="T6" fmla="*/ 39 w 264"/>
              <a:gd name="T7" fmla="*/ 116 h 182"/>
              <a:gd name="T8" fmla="*/ 264 w 264"/>
              <a:gd name="T9" fmla="*/ 182 h 182"/>
            </a:gdLst>
            <a:ahLst/>
            <a:cxnLst>
              <a:cxn ang="0">
                <a:pos x="T0" y="T1"/>
              </a:cxn>
              <a:cxn ang="0">
                <a:pos x="T2" y="T3"/>
              </a:cxn>
              <a:cxn ang="0">
                <a:pos x="T4" y="T5"/>
              </a:cxn>
              <a:cxn ang="0">
                <a:pos x="T6" y="T7"/>
              </a:cxn>
              <a:cxn ang="0">
                <a:pos x="T8" y="T9"/>
              </a:cxn>
            </a:cxnLst>
            <a:rect l="0" t="0" r="r" b="b"/>
            <a:pathLst>
              <a:path w="264" h="182">
                <a:moveTo>
                  <a:pt x="80" y="0"/>
                </a:moveTo>
                <a:cubicBezTo>
                  <a:pt x="75" y="1"/>
                  <a:pt x="58" y="0"/>
                  <a:pt x="50" y="9"/>
                </a:cubicBezTo>
                <a:cubicBezTo>
                  <a:pt x="42" y="18"/>
                  <a:pt x="34" y="39"/>
                  <a:pt x="32" y="57"/>
                </a:cubicBezTo>
                <a:cubicBezTo>
                  <a:pt x="30" y="75"/>
                  <a:pt x="0" y="95"/>
                  <a:pt x="39" y="116"/>
                </a:cubicBezTo>
                <a:cubicBezTo>
                  <a:pt x="78" y="137"/>
                  <a:pt x="226" y="171"/>
                  <a:pt x="264"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16" name="Freeform 4"/>
          <p:cNvSpPr>
            <a:spLocks/>
          </p:cNvSpPr>
          <p:nvPr/>
        </p:nvSpPr>
        <p:spPr bwMode="auto">
          <a:xfrm>
            <a:off x="2438400" y="2679700"/>
            <a:ext cx="1849438" cy="3979863"/>
          </a:xfrm>
          <a:custGeom>
            <a:avLst/>
            <a:gdLst>
              <a:gd name="T0" fmla="*/ 1024 w 1026"/>
              <a:gd name="T1" fmla="*/ 510 h 2155"/>
              <a:gd name="T2" fmla="*/ 1015 w 1026"/>
              <a:gd name="T3" fmla="*/ 320 h 2155"/>
              <a:gd name="T4" fmla="*/ 960 w 1026"/>
              <a:gd name="T5" fmla="*/ 178 h 2155"/>
              <a:gd name="T6" fmla="*/ 779 w 1026"/>
              <a:gd name="T7" fmla="*/ 13 h 2155"/>
              <a:gd name="T8" fmla="*/ 416 w 1026"/>
              <a:gd name="T9" fmla="*/ 257 h 2155"/>
              <a:gd name="T10" fmla="*/ 84 w 1026"/>
              <a:gd name="T11" fmla="*/ 1054 h 2155"/>
              <a:gd name="T12" fmla="*/ 5 w 1026"/>
              <a:gd name="T13" fmla="*/ 1993 h 2155"/>
              <a:gd name="T14" fmla="*/ 116 w 1026"/>
              <a:gd name="T15" fmla="*/ 2025 h 2155"/>
              <a:gd name="T16" fmla="*/ 424 w 1026"/>
              <a:gd name="T17" fmla="*/ 1938 h 2155"/>
              <a:gd name="T18" fmla="*/ 926 w 1026"/>
              <a:gd name="T19" fmla="*/ 1930 h 2155"/>
              <a:gd name="T20" fmla="*/ 1008 w 1026"/>
              <a:gd name="T21" fmla="*/ 975 h 2155"/>
              <a:gd name="T22" fmla="*/ 1024 w 1026"/>
              <a:gd name="T23" fmla="*/ 63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6" h="2155">
                <a:moveTo>
                  <a:pt x="1024" y="510"/>
                </a:moveTo>
                <a:cubicBezTo>
                  <a:pt x="1022" y="479"/>
                  <a:pt x="1026" y="375"/>
                  <a:pt x="1015" y="320"/>
                </a:cubicBezTo>
                <a:cubicBezTo>
                  <a:pt x="1004" y="265"/>
                  <a:pt x="999" y="229"/>
                  <a:pt x="960" y="178"/>
                </a:cubicBezTo>
                <a:cubicBezTo>
                  <a:pt x="921" y="127"/>
                  <a:pt x="870" y="0"/>
                  <a:pt x="779" y="13"/>
                </a:cubicBezTo>
                <a:cubicBezTo>
                  <a:pt x="688" y="26"/>
                  <a:pt x="532" y="83"/>
                  <a:pt x="416" y="257"/>
                </a:cubicBezTo>
                <a:cubicBezTo>
                  <a:pt x="300" y="431"/>
                  <a:pt x="152" y="765"/>
                  <a:pt x="84" y="1054"/>
                </a:cubicBezTo>
                <a:cubicBezTo>
                  <a:pt x="16" y="1343"/>
                  <a:pt x="0" y="1831"/>
                  <a:pt x="5" y="1993"/>
                </a:cubicBezTo>
                <a:cubicBezTo>
                  <a:pt x="10" y="2155"/>
                  <a:pt x="46" y="2034"/>
                  <a:pt x="116" y="2025"/>
                </a:cubicBezTo>
                <a:cubicBezTo>
                  <a:pt x="186" y="2016"/>
                  <a:pt x="289" y="1954"/>
                  <a:pt x="424" y="1938"/>
                </a:cubicBezTo>
                <a:cubicBezTo>
                  <a:pt x="559" y="1922"/>
                  <a:pt x="829" y="2090"/>
                  <a:pt x="926" y="1930"/>
                </a:cubicBezTo>
                <a:cubicBezTo>
                  <a:pt x="1023" y="1770"/>
                  <a:pt x="992" y="1191"/>
                  <a:pt x="1008" y="975"/>
                </a:cubicBezTo>
                <a:cubicBezTo>
                  <a:pt x="1024" y="759"/>
                  <a:pt x="1021" y="705"/>
                  <a:pt x="1024" y="634"/>
                </a:cubicBezTo>
              </a:path>
            </a:pathLst>
          </a:custGeom>
          <a:solidFill>
            <a:srgbClr val="FF9966"/>
          </a:solidFill>
          <a:ln w="19050" cmpd="sng">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17" name="Freeform 5"/>
          <p:cNvSpPr>
            <a:spLocks/>
          </p:cNvSpPr>
          <p:nvPr/>
        </p:nvSpPr>
        <p:spPr bwMode="auto">
          <a:xfrm>
            <a:off x="4832350" y="2698750"/>
            <a:ext cx="1879600" cy="4071938"/>
          </a:xfrm>
          <a:custGeom>
            <a:avLst/>
            <a:gdLst>
              <a:gd name="T0" fmla="*/ 20 w 1042"/>
              <a:gd name="T1" fmla="*/ 486 h 2205"/>
              <a:gd name="T2" fmla="*/ 24 w 1042"/>
              <a:gd name="T3" fmla="*/ 320 h 2205"/>
              <a:gd name="T4" fmla="*/ 79 w 1042"/>
              <a:gd name="T5" fmla="*/ 178 h 2205"/>
              <a:gd name="T6" fmla="*/ 260 w 1042"/>
              <a:gd name="T7" fmla="*/ 13 h 2205"/>
              <a:gd name="T8" fmla="*/ 623 w 1042"/>
              <a:gd name="T9" fmla="*/ 257 h 2205"/>
              <a:gd name="T10" fmla="*/ 955 w 1042"/>
              <a:gd name="T11" fmla="*/ 1054 h 2205"/>
              <a:gd name="T12" fmla="*/ 1038 w 1042"/>
              <a:gd name="T13" fmla="*/ 2034 h 2205"/>
              <a:gd name="T14" fmla="*/ 930 w 1042"/>
              <a:gd name="T15" fmla="*/ 2079 h 2205"/>
              <a:gd name="T16" fmla="*/ 615 w 1042"/>
              <a:gd name="T17" fmla="*/ 1974 h 2205"/>
              <a:gd name="T18" fmla="*/ 219 w 1042"/>
              <a:gd name="T19" fmla="*/ 2043 h 2205"/>
              <a:gd name="T20" fmla="*/ 210 w 1042"/>
              <a:gd name="T21" fmla="*/ 1398 h 2205"/>
              <a:gd name="T22" fmla="*/ 31 w 1042"/>
              <a:gd name="T23" fmla="*/ 975 h 2205"/>
              <a:gd name="T24" fmla="*/ 21 w 1042"/>
              <a:gd name="T25" fmla="*/ 58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2205">
                <a:moveTo>
                  <a:pt x="20" y="486"/>
                </a:moveTo>
                <a:cubicBezTo>
                  <a:pt x="21" y="458"/>
                  <a:pt x="14" y="371"/>
                  <a:pt x="24" y="320"/>
                </a:cubicBezTo>
                <a:cubicBezTo>
                  <a:pt x="34" y="269"/>
                  <a:pt x="40" y="229"/>
                  <a:pt x="79" y="178"/>
                </a:cubicBezTo>
                <a:cubicBezTo>
                  <a:pt x="118" y="127"/>
                  <a:pt x="169" y="0"/>
                  <a:pt x="260" y="13"/>
                </a:cubicBezTo>
                <a:cubicBezTo>
                  <a:pt x="351" y="26"/>
                  <a:pt x="507" y="83"/>
                  <a:pt x="623" y="257"/>
                </a:cubicBezTo>
                <a:cubicBezTo>
                  <a:pt x="739" y="431"/>
                  <a:pt x="886" y="758"/>
                  <a:pt x="955" y="1054"/>
                </a:cubicBezTo>
                <a:cubicBezTo>
                  <a:pt x="1024" y="1350"/>
                  <a:pt x="1042" y="1863"/>
                  <a:pt x="1038" y="2034"/>
                </a:cubicBezTo>
                <a:cubicBezTo>
                  <a:pt x="1034" y="2205"/>
                  <a:pt x="1000" y="2089"/>
                  <a:pt x="930" y="2079"/>
                </a:cubicBezTo>
                <a:cubicBezTo>
                  <a:pt x="860" y="2069"/>
                  <a:pt x="733" y="1980"/>
                  <a:pt x="615" y="1974"/>
                </a:cubicBezTo>
                <a:cubicBezTo>
                  <a:pt x="497" y="1968"/>
                  <a:pt x="286" y="2139"/>
                  <a:pt x="219" y="2043"/>
                </a:cubicBezTo>
                <a:cubicBezTo>
                  <a:pt x="152" y="1947"/>
                  <a:pt x="241" y="1576"/>
                  <a:pt x="210" y="1398"/>
                </a:cubicBezTo>
                <a:cubicBezTo>
                  <a:pt x="179" y="1220"/>
                  <a:pt x="62" y="1110"/>
                  <a:pt x="31" y="975"/>
                </a:cubicBezTo>
                <a:cubicBezTo>
                  <a:pt x="0" y="840"/>
                  <a:pt x="23" y="669"/>
                  <a:pt x="21" y="588"/>
                </a:cubicBezTo>
              </a:path>
            </a:pathLst>
          </a:custGeom>
          <a:solidFill>
            <a:srgbClr val="FF9966"/>
          </a:solidFill>
          <a:ln w="19050" cmpd="sng">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18" name="Freeform 6"/>
          <p:cNvSpPr>
            <a:spLocks/>
          </p:cNvSpPr>
          <p:nvPr/>
        </p:nvSpPr>
        <p:spPr bwMode="auto">
          <a:xfrm>
            <a:off x="3563938" y="4197350"/>
            <a:ext cx="233362" cy="1157288"/>
          </a:xfrm>
          <a:custGeom>
            <a:avLst/>
            <a:gdLst>
              <a:gd name="T0" fmla="*/ 44 w 130"/>
              <a:gd name="T1" fmla="*/ 52 h 626"/>
              <a:gd name="T2" fmla="*/ 119 w 130"/>
              <a:gd name="T3" fmla="*/ 10 h 626"/>
              <a:gd name="T4" fmla="*/ 110 w 130"/>
              <a:gd name="T5" fmla="*/ 103 h 626"/>
              <a:gd name="T6" fmla="*/ 0 w 130"/>
              <a:gd name="T7" fmla="*/ 626 h 626"/>
            </a:gdLst>
            <a:ahLst/>
            <a:cxnLst>
              <a:cxn ang="0">
                <a:pos x="T0" y="T1"/>
              </a:cxn>
              <a:cxn ang="0">
                <a:pos x="T2" y="T3"/>
              </a:cxn>
              <a:cxn ang="0">
                <a:pos x="T4" y="T5"/>
              </a:cxn>
              <a:cxn ang="0">
                <a:pos x="T6" y="T7"/>
              </a:cxn>
            </a:cxnLst>
            <a:rect l="0" t="0" r="r" b="b"/>
            <a:pathLst>
              <a:path w="130" h="626">
                <a:moveTo>
                  <a:pt x="44" y="52"/>
                </a:moveTo>
                <a:cubicBezTo>
                  <a:pt x="56" y="45"/>
                  <a:pt x="108" y="2"/>
                  <a:pt x="119" y="10"/>
                </a:cubicBezTo>
                <a:cubicBezTo>
                  <a:pt x="130" y="18"/>
                  <a:pt x="130" y="0"/>
                  <a:pt x="110" y="103"/>
                </a:cubicBezTo>
                <a:cubicBezTo>
                  <a:pt x="90" y="206"/>
                  <a:pt x="23" y="517"/>
                  <a:pt x="0" y="626"/>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1" name="Freeform 9"/>
          <p:cNvSpPr>
            <a:spLocks/>
          </p:cNvSpPr>
          <p:nvPr/>
        </p:nvSpPr>
        <p:spPr bwMode="auto">
          <a:xfrm>
            <a:off x="2890838" y="4011613"/>
            <a:ext cx="787400" cy="822325"/>
          </a:xfrm>
          <a:custGeom>
            <a:avLst/>
            <a:gdLst>
              <a:gd name="T0" fmla="*/ 387 w 437"/>
              <a:gd name="T1" fmla="*/ 105 h 445"/>
              <a:gd name="T2" fmla="*/ 329 w 437"/>
              <a:gd name="T3" fmla="*/ 43 h 445"/>
              <a:gd name="T4" fmla="*/ 199 w 437"/>
              <a:gd name="T5" fmla="*/ 9 h 445"/>
              <a:gd name="T6" fmla="*/ 47 w 437"/>
              <a:gd name="T7" fmla="*/ 97 h 445"/>
              <a:gd name="T8" fmla="*/ 1 w 437"/>
              <a:gd name="T9" fmla="*/ 235 h 445"/>
              <a:gd name="T10" fmla="*/ 41 w 437"/>
              <a:gd name="T11" fmla="*/ 353 h 445"/>
              <a:gd name="T12" fmla="*/ 135 w 437"/>
              <a:gd name="T13" fmla="*/ 427 h 445"/>
              <a:gd name="T14" fmla="*/ 243 w 437"/>
              <a:gd name="T15" fmla="*/ 441 h 445"/>
              <a:gd name="T16" fmla="*/ 351 w 437"/>
              <a:gd name="T17" fmla="*/ 401 h 445"/>
              <a:gd name="T18" fmla="*/ 413 w 437"/>
              <a:gd name="T19" fmla="*/ 321 h 445"/>
              <a:gd name="T20" fmla="*/ 437 w 437"/>
              <a:gd name="T21" fmla="*/ 229 h 445"/>
              <a:gd name="T22" fmla="*/ 416 w 437"/>
              <a:gd name="T23" fmla="*/ 15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445">
                <a:moveTo>
                  <a:pt x="387" y="105"/>
                </a:moveTo>
                <a:cubicBezTo>
                  <a:pt x="377" y="95"/>
                  <a:pt x="360" y="59"/>
                  <a:pt x="329" y="43"/>
                </a:cubicBezTo>
                <a:cubicBezTo>
                  <a:pt x="298" y="27"/>
                  <a:pt x="246" y="0"/>
                  <a:pt x="199" y="9"/>
                </a:cubicBezTo>
                <a:cubicBezTo>
                  <a:pt x="152" y="18"/>
                  <a:pt x="80" y="59"/>
                  <a:pt x="47" y="97"/>
                </a:cubicBezTo>
                <a:cubicBezTo>
                  <a:pt x="14" y="135"/>
                  <a:pt x="2" y="192"/>
                  <a:pt x="1" y="235"/>
                </a:cubicBezTo>
                <a:cubicBezTo>
                  <a:pt x="0" y="278"/>
                  <a:pt x="19" y="321"/>
                  <a:pt x="41" y="353"/>
                </a:cubicBezTo>
                <a:cubicBezTo>
                  <a:pt x="63" y="385"/>
                  <a:pt x="101" y="412"/>
                  <a:pt x="135" y="427"/>
                </a:cubicBezTo>
                <a:cubicBezTo>
                  <a:pt x="169" y="442"/>
                  <a:pt x="207" y="445"/>
                  <a:pt x="243" y="441"/>
                </a:cubicBezTo>
                <a:cubicBezTo>
                  <a:pt x="279" y="437"/>
                  <a:pt x="323" y="421"/>
                  <a:pt x="351" y="401"/>
                </a:cubicBezTo>
                <a:cubicBezTo>
                  <a:pt x="379" y="381"/>
                  <a:pt x="399" y="350"/>
                  <a:pt x="413" y="321"/>
                </a:cubicBezTo>
                <a:cubicBezTo>
                  <a:pt x="427" y="292"/>
                  <a:pt x="437" y="256"/>
                  <a:pt x="437" y="229"/>
                </a:cubicBezTo>
                <a:cubicBezTo>
                  <a:pt x="437" y="202"/>
                  <a:pt x="420" y="173"/>
                  <a:pt x="416" y="158"/>
                </a:cubicBezTo>
              </a:path>
            </a:pathLst>
          </a:custGeom>
          <a:noFill/>
          <a:ln w="3810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4" name="Freeform 12"/>
          <p:cNvSpPr>
            <a:spLocks/>
          </p:cNvSpPr>
          <p:nvPr/>
        </p:nvSpPr>
        <p:spPr bwMode="auto">
          <a:xfrm>
            <a:off x="3832225" y="1674813"/>
            <a:ext cx="649288" cy="2178050"/>
          </a:xfrm>
          <a:custGeom>
            <a:avLst/>
            <a:gdLst>
              <a:gd name="T0" fmla="*/ 0 w 360"/>
              <a:gd name="T1" fmla="*/ 2 h 1179"/>
              <a:gd name="T2" fmla="*/ 294 w 360"/>
              <a:gd name="T3" fmla="*/ 44 h 1179"/>
              <a:gd name="T4" fmla="*/ 351 w 360"/>
              <a:gd name="T5" fmla="*/ 266 h 1179"/>
              <a:gd name="T6" fmla="*/ 351 w 360"/>
              <a:gd name="T7" fmla="*/ 773 h 1179"/>
              <a:gd name="T8" fmla="*/ 309 w 360"/>
              <a:gd name="T9" fmla="*/ 989 h 1179"/>
              <a:gd name="T10" fmla="*/ 159 w 360"/>
              <a:gd name="T11" fmla="*/ 1136 h 1179"/>
              <a:gd name="T12" fmla="*/ 90 w 360"/>
              <a:gd name="T13" fmla="*/ 1178 h 1179"/>
              <a:gd name="T14" fmla="*/ 36 w 360"/>
              <a:gd name="T15" fmla="*/ 1142 h 1179"/>
              <a:gd name="T16" fmla="*/ 50 w 360"/>
              <a:gd name="T17" fmla="*/ 1151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179">
                <a:moveTo>
                  <a:pt x="0" y="2"/>
                </a:moveTo>
                <a:cubicBezTo>
                  <a:pt x="48" y="9"/>
                  <a:pt x="236" y="0"/>
                  <a:pt x="294" y="44"/>
                </a:cubicBezTo>
                <a:cubicBezTo>
                  <a:pt x="352" y="88"/>
                  <a:pt x="342" y="145"/>
                  <a:pt x="351" y="266"/>
                </a:cubicBezTo>
                <a:cubicBezTo>
                  <a:pt x="360" y="387"/>
                  <a:pt x="358" y="653"/>
                  <a:pt x="351" y="773"/>
                </a:cubicBezTo>
                <a:cubicBezTo>
                  <a:pt x="344" y="893"/>
                  <a:pt x="341" y="929"/>
                  <a:pt x="309" y="989"/>
                </a:cubicBezTo>
                <a:cubicBezTo>
                  <a:pt x="277" y="1049"/>
                  <a:pt x="195" y="1105"/>
                  <a:pt x="159" y="1136"/>
                </a:cubicBezTo>
                <a:cubicBezTo>
                  <a:pt x="123" y="1167"/>
                  <a:pt x="110" y="1177"/>
                  <a:pt x="90" y="1178"/>
                </a:cubicBezTo>
                <a:cubicBezTo>
                  <a:pt x="70" y="1179"/>
                  <a:pt x="43" y="1146"/>
                  <a:pt x="36" y="1142"/>
                </a:cubicBezTo>
                <a:cubicBezTo>
                  <a:pt x="29" y="1138"/>
                  <a:pt x="47" y="1149"/>
                  <a:pt x="50" y="115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5" name="Freeform 13"/>
          <p:cNvSpPr>
            <a:spLocks/>
          </p:cNvSpPr>
          <p:nvPr/>
        </p:nvSpPr>
        <p:spPr bwMode="auto">
          <a:xfrm>
            <a:off x="3670300" y="1376363"/>
            <a:ext cx="2601913" cy="4073525"/>
          </a:xfrm>
          <a:custGeom>
            <a:avLst/>
            <a:gdLst>
              <a:gd name="T0" fmla="*/ 0 w 1639"/>
              <a:gd name="T1" fmla="*/ 2518 h 2566"/>
              <a:gd name="T2" fmla="*/ 34 w 1639"/>
              <a:gd name="T3" fmla="*/ 2330 h 2566"/>
              <a:gd name="T4" fmla="*/ 119 w 1639"/>
              <a:gd name="T5" fmla="*/ 1911 h 2566"/>
              <a:gd name="T6" fmla="*/ 147 w 1639"/>
              <a:gd name="T7" fmla="*/ 1782 h 2566"/>
              <a:gd name="T8" fmla="*/ 228 w 1639"/>
              <a:gd name="T9" fmla="*/ 1702 h 2566"/>
              <a:gd name="T10" fmla="*/ 524 w 1639"/>
              <a:gd name="T11" fmla="*/ 1421 h 2566"/>
              <a:gd name="T12" fmla="*/ 579 w 1639"/>
              <a:gd name="T13" fmla="*/ 1380 h 2566"/>
              <a:gd name="T14" fmla="*/ 644 w 1639"/>
              <a:gd name="T15" fmla="*/ 1419 h 2566"/>
              <a:gd name="T16" fmla="*/ 910 w 1639"/>
              <a:gd name="T17" fmla="*/ 1589 h 2566"/>
              <a:gd name="T18" fmla="*/ 1019 w 1639"/>
              <a:gd name="T19" fmla="*/ 1684 h 2566"/>
              <a:gd name="T20" fmla="*/ 1212 w 1639"/>
              <a:gd name="T21" fmla="*/ 1988 h 2566"/>
              <a:gd name="T22" fmla="*/ 1246 w 1639"/>
              <a:gd name="T23" fmla="*/ 2089 h 2566"/>
              <a:gd name="T24" fmla="*/ 1195 w 1639"/>
              <a:gd name="T25" fmla="*/ 2165 h 2566"/>
              <a:gd name="T26" fmla="*/ 1171 w 1639"/>
              <a:gd name="T27" fmla="*/ 2211 h 2566"/>
              <a:gd name="T28" fmla="*/ 1157 w 1639"/>
              <a:gd name="T29" fmla="*/ 2253 h 2566"/>
              <a:gd name="T30" fmla="*/ 1148 w 1639"/>
              <a:gd name="T31" fmla="*/ 2340 h 2566"/>
              <a:gd name="T32" fmla="*/ 1168 w 1639"/>
              <a:gd name="T33" fmla="*/ 2407 h 2566"/>
              <a:gd name="T34" fmla="*/ 1223 w 1639"/>
              <a:gd name="T35" fmla="*/ 2494 h 2566"/>
              <a:gd name="T36" fmla="*/ 1345 w 1639"/>
              <a:gd name="T37" fmla="*/ 2557 h 2566"/>
              <a:gd name="T38" fmla="*/ 1485 w 1639"/>
              <a:gd name="T39" fmla="*/ 2546 h 2566"/>
              <a:gd name="T40" fmla="*/ 1577 w 1639"/>
              <a:gd name="T41" fmla="*/ 2479 h 2566"/>
              <a:gd name="T42" fmla="*/ 1624 w 1639"/>
              <a:gd name="T43" fmla="*/ 2396 h 2566"/>
              <a:gd name="T44" fmla="*/ 1639 w 1639"/>
              <a:gd name="T45" fmla="*/ 2312 h 2566"/>
              <a:gd name="T46" fmla="*/ 1628 w 1639"/>
              <a:gd name="T47" fmla="*/ 2229 h 2566"/>
              <a:gd name="T48" fmla="*/ 1578 w 1639"/>
              <a:gd name="T49" fmla="*/ 2144 h 2566"/>
              <a:gd name="T50" fmla="*/ 1502 w 1639"/>
              <a:gd name="T51" fmla="*/ 2088 h 2566"/>
              <a:gd name="T52" fmla="*/ 1410 w 1639"/>
              <a:gd name="T53" fmla="*/ 2064 h 2566"/>
              <a:gd name="T54" fmla="*/ 1321 w 1639"/>
              <a:gd name="T55" fmla="*/ 2046 h 2566"/>
              <a:gd name="T56" fmla="*/ 1260 w 1639"/>
              <a:gd name="T57" fmla="*/ 1968 h 2566"/>
              <a:gd name="T58" fmla="*/ 1173 w 1639"/>
              <a:gd name="T59" fmla="*/ 1803 h 2566"/>
              <a:gd name="T60" fmla="*/ 1072 w 1639"/>
              <a:gd name="T61" fmla="*/ 1653 h 2566"/>
              <a:gd name="T62" fmla="*/ 1039 w 1639"/>
              <a:gd name="T63" fmla="*/ 1598 h 2566"/>
              <a:gd name="T64" fmla="*/ 1120 w 1639"/>
              <a:gd name="T65" fmla="*/ 1554 h 2566"/>
              <a:gd name="T66" fmla="*/ 1179 w 1639"/>
              <a:gd name="T67" fmla="*/ 1526 h 2566"/>
              <a:gd name="T68" fmla="*/ 1237 w 1639"/>
              <a:gd name="T69" fmla="*/ 1587 h 2566"/>
              <a:gd name="T70" fmla="*/ 1373 w 1639"/>
              <a:gd name="T71" fmla="*/ 1617 h 2566"/>
              <a:gd name="T72" fmla="*/ 1458 w 1639"/>
              <a:gd name="T73" fmla="*/ 1573 h 2566"/>
              <a:gd name="T74" fmla="*/ 1515 w 1639"/>
              <a:gd name="T75" fmla="*/ 1499 h 2566"/>
              <a:gd name="T76" fmla="*/ 1540 w 1639"/>
              <a:gd name="T77" fmla="*/ 1404 h 2566"/>
              <a:gd name="T78" fmla="*/ 1500 w 1639"/>
              <a:gd name="T79" fmla="*/ 1289 h 2566"/>
              <a:gd name="T80" fmla="*/ 1407 w 1639"/>
              <a:gd name="T81" fmla="*/ 1229 h 2566"/>
              <a:gd name="T82" fmla="*/ 1326 w 1639"/>
              <a:gd name="T83" fmla="*/ 1218 h 2566"/>
              <a:gd name="T84" fmla="*/ 1233 w 1639"/>
              <a:gd name="T85" fmla="*/ 1250 h 2566"/>
              <a:gd name="T86" fmla="*/ 1186 w 1639"/>
              <a:gd name="T87" fmla="*/ 1306 h 2566"/>
              <a:gd name="T88" fmla="*/ 1161 w 1639"/>
              <a:gd name="T89" fmla="*/ 1359 h 2566"/>
              <a:gd name="T90" fmla="*/ 1148 w 1639"/>
              <a:gd name="T91" fmla="*/ 1421 h 2566"/>
              <a:gd name="T92" fmla="*/ 1152 w 1639"/>
              <a:gd name="T93" fmla="*/ 1479 h 2566"/>
              <a:gd name="T94" fmla="*/ 1122 w 1639"/>
              <a:gd name="T95" fmla="*/ 1511 h 2566"/>
              <a:gd name="T96" fmla="*/ 1075 w 1639"/>
              <a:gd name="T97" fmla="*/ 1539 h 2566"/>
              <a:gd name="T98" fmla="*/ 991 w 1639"/>
              <a:gd name="T99" fmla="*/ 1563 h 2566"/>
              <a:gd name="T100" fmla="*/ 862 w 1639"/>
              <a:gd name="T101" fmla="*/ 1470 h 2566"/>
              <a:gd name="T102" fmla="*/ 709 w 1639"/>
              <a:gd name="T103" fmla="*/ 1367 h 2566"/>
              <a:gd name="T104" fmla="*/ 620 w 1639"/>
              <a:gd name="T105" fmla="*/ 1168 h 2566"/>
              <a:gd name="T106" fmla="*/ 593 w 1639"/>
              <a:gd name="T107" fmla="*/ 550 h 2566"/>
              <a:gd name="T108" fmla="*/ 535 w 1639"/>
              <a:gd name="T109" fmla="*/ 135 h 2566"/>
              <a:gd name="T110" fmla="*/ 324 w 1639"/>
              <a:gd name="T111" fmla="*/ 9 h 2566"/>
              <a:gd name="T112" fmla="*/ 112 w 1639"/>
              <a:gd name="T113" fmla="*/ 83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9" h="2566">
                <a:moveTo>
                  <a:pt x="0" y="2518"/>
                </a:moveTo>
                <a:cubicBezTo>
                  <a:pt x="6" y="2487"/>
                  <a:pt x="14" y="2431"/>
                  <a:pt x="34" y="2330"/>
                </a:cubicBezTo>
                <a:cubicBezTo>
                  <a:pt x="55" y="2229"/>
                  <a:pt x="101" y="2002"/>
                  <a:pt x="119" y="1911"/>
                </a:cubicBezTo>
                <a:cubicBezTo>
                  <a:pt x="137" y="1820"/>
                  <a:pt x="128" y="1817"/>
                  <a:pt x="147" y="1782"/>
                </a:cubicBezTo>
                <a:cubicBezTo>
                  <a:pt x="165" y="1747"/>
                  <a:pt x="166" y="1762"/>
                  <a:pt x="228" y="1702"/>
                </a:cubicBezTo>
                <a:cubicBezTo>
                  <a:pt x="291" y="1641"/>
                  <a:pt x="465" y="1475"/>
                  <a:pt x="524" y="1421"/>
                </a:cubicBezTo>
                <a:cubicBezTo>
                  <a:pt x="583" y="1368"/>
                  <a:pt x="559" y="1380"/>
                  <a:pt x="579" y="1380"/>
                </a:cubicBezTo>
                <a:cubicBezTo>
                  <a:pt x="600" y="1380"/>
                  <a:pt x="589" y="1384"/>
                  <a:pt x="644" y="1419"/>
                </a:cubicBezTo>
                <a:cubicBezTo>
                  <a:pt x="699" y="1454"/>
                  <a:pt x="847" y="1545"/>
                  <a:pt x="910" y="1589"/>
                </a:cubicBezTo>
                <a:cubicBezTo>
                  <a:pt x="972" y="1633"/>
                  <a:pt x="969" y="1618"/>
                  <a:pt x="1019" y="1684"/>
                </a:cubicBezTo>
                <a:cubicBezTo>
                  <a:pt x="1069" y="1751"/>
                  <a:pt x="1174" y="1920"/>
                  <a:pt x="1212" y="1988"/>
                </a:cubicBezTo>
                <a:cubicBezTo>
                  <a:pt x="1251" y="2062"/>
                  <a:pt x="1248" y="2060"/>
                  <a:pt x="1246" y="2089"/>
                </a:cubicBezTo>
                <a:cubicBezTo>
                  <a:pt x="1244" y="2118"/>
                  <a:pt x="1207" y="2145"/>
                  <a:pt x="1195" y="2165"/>
                </a:cubicBezTo>
                <a:cubicBezTo>
                  <a:pt x="1182" y="2184"/>
                  <a:pt x="1177" y="2196"/>
                  <a:pt x="1171" y="2211"/>
                </a:cubicBezTo>
                <a:cubicBezTo>
                  <a:pt x="1165" y="2226"/>
                  <a:pt x="1161" y="2231"/>
                  <a:pt x="1157" y="2253"/>
                </a:cubicBezTo>
                <a:cubicBezTo>
                  <a:pt x="1154" y="2275"/>
                  <a:pt x="1146" y="2315"/>
                  <a:pt x="1148" y="2340"/>
                </a:cubicBezTo>
                <a:cubicBezTo>
                  <a:pt x="1151" y="2366"/>
                  <a:pt x="1155" y="2381"/>
                  <a:pt x="1168" y="2407"/>
                </a:cubicBezTo>
                <a:cubicBezTo>
                  <a:pt x="1180" y="2432"/>
                  <a:pt x="1194" y="2468"/>
                  <a:pt x="1223" y="2494"/>
                </a:cubicBezTo>
                <a:cubicBezTo>
                  <a:pt x="1253" y="2519"/>
                  <a:pt x="1302" y="2547"/>
                  <a:pt x="1345" y="2557"/>
                </a:cubicBezTo>
                <a:cubicBezTo>
                  <a:pt x="1388" y="2566"/>
                  <a:pt x="1446" y="2559"/>
                  <a:pt x="1485" y="2546"/>
                </a:cubicBezTo>
                <a:cubicBezTo>
                  <a:pt x="1523" y="2533"/>
                  <a:pt x="1554" y="2503"/>
                  <a:pt x="1577" y="2479"/>
                </a:cubicBezTo>
                <a:cubicBezTo>
                  <a:pt x="1599" y="2454"/>
                  <a:pt x="1614" y="2424"/>
                  <a:pt x="1624" y="2396"/>
                </a:cubicBezTo>
                <a:cubicBezTo>
                  <a:pt x="1634" y="2368"/>
                  <a:pt x="1639" y="2340"/>
                  <a:pt x="1639" y="2312"/>
                </a:cubicBezTo>
                <a:cubicBezTo>
                  <a:pt x="1639" y="2285"/>
                  <a:pt x="1638" y="2257"/>
                  <a:pt x="1628" y="2229"/>
                </a:cubicBezTo>
                <a:cubicBezTo>
                  <a:pt x="1617" y="2201"/>
                  <a:pt x="1598" y="2167"/>
                  <a:pt x="1578" y="2144"/>
                </a:cubicBezTo>
                <a:cubicBezTo>
                  <a:pt x="1557" y="2120"/>
                  <a:pt x="1530" y="2101"/>
                  <a:pt x="1502" y="2088"/>
                </a:cubicBezTo>
                <a:cubicBezTo>
                  <a:pt x="1473" y="2075"/>
                  <a:pt x="1439" y="2070"/>
                  <a:pt x="1410" y="2064"/>
                </a:cubicBezTo>
                <a:cubicBezTo>
                  <a:pt x="1380" y="2057"/>
                  <a:pt x="1346" y="2062"/>
                  <a:pt x="1321" y="2046"/>
                </a:cubicBezTo>
                <a:cubicBezTo>
                  <a:pt x="1301" y="2036"/>
                  <a:pt x="1285" y="2009"/>
                  <a:pt x="1260" y="1968"/>
                </a:cubicBezTo>
                <a:cubicBezTo>
                  <a:pt x="1235" y="1927"/>
                  <a:pt x="1204" y="1856"/>
                  <a:pt x="1173" y="1803"/>
                </a:cubicBezTo>
                <a:cubicBezTo>
                  <a:pt x="1142" y="1750"/>
                  <a:pt x="1094" y="1687"/>
                  <a:pt x="1072" y="1653"/>
                </a:cubicBezTo>
                <a:cubicBezTo>
                  <a:pt x="1050" y="1619"/>
                  <a:pt x="1031" y="1614"/>
                  <a:pt x="1039" y="1598"/>
                </a:cubicBezTo>
                <a:cubicBezTo>
                  <a:pt x="1047" y="1582"/>
                  <a:pt x="1097" y="1566"/>
                  <a:pt x="1120" y="1554"/>
                </a:cubicBezTo>
                <a:cubicBezTo>
                  <a:pt x="1143" y="1542"/>
                  <a:pt x="1160" y="1521"/>
                  <a:pt x="1179" y="1526"/>
                </a:cubicBezTo>
                <a:cubicBezTo>
                  <a:pt x="1198" y="1531"/>
                  <a:pt x="1205" y="1572"/>
                  <a:pt x="1237" y="1587"/>
                </a:cubicBezTo>
                <a:cubicBezTo>
                  <a:pt x="1269" y="1602"/>
                  <a:pt x="1337" y="1619"/>
                  <a:pt x="1373" y="1617"/>
                </a:cubicBezTo>
                <a:cubicBezTo>
                  <a:pt x="1410" y="1615"/>
                  <a:pt x="1435" y="1592"/>
                  <a:pt x="1458" y="1573"/>
                </a:cubicBezTo>
                <a:cubicBezTo>
                  <a:pt x="1482" y="1553"/>
                  <a:pt x="1501" y="1527"/>
                  <a:pt x="1515" y="1499"/>
                </a:cubicBezTo>
                <a:cubicBezTo>
                  <a:pt x="1529" y="1471"/>
                  <a:pt x="1542" y="1439"/>
                  <a:pt x="1540" y="1404"/>
                </a:cubicBezTo>
                <a:cubicBezTo>
                  <a:pt x="1538" y="1369"/>
                  <a:pt x="1522" y="1318"/>
                  <a:pt x="1500" y="1289"/>
                </a:cubicBezTo>
                <a:cubicBezTo>
                  <a:pt x="1478" y="1260"/>
                  <a:pt x="1436" y="1241"/>
                  <a:pt x="1407" y="1229"/>
                </a:cubicBezTo>
                <a:cubicBezTo>
                  <a:pt x="1378" y="1217"/>
                  <a:pt x="1355" y="1215"/>
                  <a:pt x="1326" y="1218"/>
                </a:cubicBezTo>
                <a:cubicBezTo>
                  <a:pt x="1297" y="1221"/>
                  <a:pt x="1256" y="1235"/>
                  <a:pt x="1233" y="1250"/>
                </a:cubicBezTo>
                <a:cubicBezTo>
                  <a:pt x="1210" y="1265"/>
                  <a:pt x="1198" y="1288"/>
                  <a:pt x="1186" y="1306"/>
                </a:cubicBezTo>
                <a:cubicBezTo>
                  <a:pt x="1174" y="1324"/>
                  <a:pt x="1166" y="1340"/>
                  <a:pt x="1161" y="1359"/>
                </a:cubicBezTo>
                <a:cubicBezTo>
                  <a:pt x="1155" y="1377"/>
                  <a:pt x="1150" y="1401"/>
                  <a:pt x="1148" y="1421"/>
                </a:cubicBezTo>
                <a:cubicBezTo>
                  <a:pt x="1146" y="1441"/>
                  <a:pt x="1156" y="1464"/>
                  <a:pt x="1152" y="1479"/>
                </a:cubicBezTo>
                <a:cubicBezTo>
                  <a:pt x="1148" y="1494"/>
                  <a:pt x="1135" y="1501"/>
                  <a:pt x="1122" y="1511"/>
                </a:cubicBezTo>
                <a:cubicBezTo>
                  <a:pt x="1109" y="1521"/>
                  <a:pt x="1097" y="1530"/>
                  <a:pt x="1075" y="1539"/>
                </a:cubicBezTo>
                <a:cubicBezTo>
                  <a:pt x="1053" y="1548"/>
                  <a:pt x="1026" y="1574"/>
                  <a:pt x="991" y="1563"/>
                </a:cubicBezTo>
                <a:cubicBezTo>
                  <a:pt x="956" y="1552"/>
                  <a:pt x="909" y="1503"/>
                  <a:pt x="862" y="1470"/>
                </a:cubicBezTo>
                <a:cubicBezTo>
                  <a:pt x="815" y="1437"/>
                  <a:pt x="749" y="1417"/>
                  <a:pt x="709" y="1367"/>
                </a:cubicBezTo>
                <a:cubicBezTo>
                  <a:pt x="669" y="1317"/>
                  <a:pt x="639" y="1304"/>
                  <a:pt x="620" y="1168"/>
                </a:cubicBezTo>
                <a:cubicBezTo>
                  <a:pt x="601" y="1032"/>
                  <a:pt x="607" y="722"/>
                  <a:pt x="593" y="550"/>
                </a:cubicBezTo>
                <a:cubicBezTo>
                  <a:pt x="579" y="378"/>
                  <a:pt x="579" y="224"/>
                  <a:pt x="535" y="135"/>
                </a:cubicBezTo>
                <a:cubicBezTo>
                  <a:pt x="491" y="45"/>
                  <a:pt x="394" y="19"/>
                  <a:pt x="324" y="9"/>
                </a:cubicBezTo>
                <a:cubicBezTo>
                  <a:pt x="253" y="0"/>
                  <a:pt x="157" y="67"/>
                  <a:pt x="112" y="83"/>
                </a:cubicBezTo>
              </a:path>
            </a:pathLst>
          </a:custGeom>
          <a:noFill/>
          <a:ln w="1905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6" name="Freeform 14"/>
          <p:cNvSpPr>
            <a:spLocks/>
          </p:cNvSpPr>
          <p:nvPr/>
        </p:nvSpPr>
        <p:spPr bwMode="auto">
          <a:xfrm>
            <a:off x="3225800" y="3127375"/>
            <a:ext cx="712788" cy="1081088"/>
          </a:xfrm>
          <a:custGeom>
            <a:avLst/>
            <a:gdLst>
              <a:gd name="T0" fmla="*/ 422 w 449"/>
              <a:gd name="T1" fmla="*/ 410 h 681"/>
              <a:gd name="T2" fmla="*/ 401 w 449"/>
              <a:gd name="T3" fmla="*/ 372 h 681"/>
              <a:gd name="T4" fmla="*/ 442 w 449"/>
              <a:gd name="T5" fmla="*/ 281 h 681"/>
              <a:gd name="T6" fmla="*/ 429 w 449"/>
              <a:gd name="T7" fmla="*/ 129 h 681"/>
              <a:gd name="T8" fmla="*/ 316 w 449"/>
              <a:gd name="T9" fmla="*/ 22 h 681"/>
              <a:gd name="T10" fmla="*/ 179 w 449"/>
              <a:gd name="T11" fmla="*/ 7 h 681"/>
              <a:gd name="T12" fmla="*/ 67 w 449"/>
              <a:gd name="T13" fmla="*/ 63 h 681"/>
              <a:gd name="T14" fmla="*/ 7 w 449"/>
              <a:gd name="T15" fmla="*/ 187 h 681"/>
              <a:gd name="T16" fmla="*/ 26 w 449"/>
              <a:gd name="T17" fmla="*/ 312 h 681"/>
              <a:gd name="T18" fmla="*/ 112 w 449"/>
              <a:gd name="T19" fmla="*/ 420 h 681"/>
              <a:gd name="T20" fmla="*/ 251 w 449"/>
              <a:gd name="T21" fmla="*/ 458 h 681"/>
              <a:gd name="T22" fmla="*/ 350 w 449"/>
              <a:gd name="T23" fmla="*/ 437 h 681"/>
              <a:gd name="T24" fmla="*/ 426 w 449"/>
              <a:gd name="T25" fmla="*/ 525 h 681"/>
              <a:gd name="T26" fmla="*/ 344 w 449"/>
              <a:gd name="T27" fmla="*/ 598 h 681"/>
              <a:gd name="T28" fmla="*/ 222 w 449"/>
              <a:gd name="T29"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681">
                <a:moveTo>
                  <a:pt x="422" y="410"/>
                </a:moveTo>
                <a:cubicBezTo>
                  <a:pt x="418" y="404"/>
                  <a:pt x="398" y="392"/>
                  <a:pt x="401" y="372"/>
                </a:cubicBezTo>
                <a:cubicBezTo>
                  <a:pt x="405" y="351"/>
                  <a:pt x="438" y="321"/>
                  <a:pt x="442" y="281"/>
                </a:cubicBezTo>
                <a:cubicBezTo>
                  <a:pt x="447" y="240"/>
                  <a:pt x="449" y="173"/>
                  <a:pt x="429" y="129"/>
                </a:cubicBezTo>
                <a:cubicBezTo>
                  <a:pt x="408" y="86"/>
                  <a:pt x="358" y="42"/>
                  <a:pt x="316" y="22"/>
                </a:cubicBezTo>
                <a:cubicBezTo>
                  <a:pt x="274" y="2"/>
                  <a:pt x="220" y="0"/>
                  <a:pt x="179" y="7"/>
                </a:cubicBezTo>
                <a:cubicBezTo>
                  <a:pt x="138" y="14"/>
                  <a:pt x="96" y="33"/>
                  <a:pt x="67" y="63"/>
                </a:cubicBezTo>
                <a:cubicBezTo>
                  <a:pt x="38" y="93"/>
                  <a:pt x="14" y="146"/>
                  <a:pt x="7" y="187"/>
                </a:cubicBezTo>
                <a:cubicBezTo>
                  <a:pt x="0" y="228"/>
                  <a:pt x="9" y="273"/>
                  <a:pt x="26" y="312"/>
                </a:cubicBezTo>
                <a:cubicBezTo>
                  <a:pt x="43" y="351"/>
                  <a:pt x="75" y="396"/>
                  <a:pt x="112" y="420"/>
                </a:cubicBezTo>
                <a:cubicBezTo>
                  <a:pt x="150" y="445"/>
                  <a:pt x="211" y="455"/>
                  <a:pt x="251" y="458"/>
                </a:cubicBezTo>
                <a:cubicBezTo>
                  <a:pt x="291" y="460"/>
                  <a:pt x="321" y="425"/>
                  <a:pt x="350" y="437"/>
                </a:cubicBezTo>
                <a:cubicBezTo>
                  <a:pt x="380" y="448"/>
                  <a:pt x="427" y="498"/>
                  <a:pt x="426" y="525"/>
                </a:cubicBezTo>
                <a:cubicBezTo>
                  <a:pt x="425" y="552"/>
                  <a:pt x="379" y="573"/>
                  <a:pt x="344" y="598"/>
                </a:cubicBezTo>
                <a:cubicBezTo>
                  <a:pt x="310" y="624"/>
                  <a:pt x="248" y="664"/>
                  <a:pt x="222" y="68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38" name="AutoShape 26"/>
          <p:cNvSpPr>
            <a:spLocks noChangeArrowheads="1"/>
          </p:cNvSpPr>
          <p:nvPr/>
        </p:nvSpPr>
        <p:spPr bwMode="auto">
          <a:xfrm rot="2831766">
            <a:off x="3429000" y="3733800"/>
            <a:ext cx="457200" cy="914400"/>
          </a:xfrm>
          <a:prstGeom prst="upArrow">
            <a:avLst>
              <a:gd name="adj1" fmla="val 50000"/>
              <a:gd name="adj2" fmla="val 50000"/>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39" name="AutoShape 27"/>
          <p:cNvSpPr>
            <a:spLocks noChangeArrowheads="1"/>
          </p:cNvSpPr>
          <p:nvPr/>
        </p:nvSpPr>
        <p:spPr bwMode="auto">
          <a:xfrm rot="7559530">
            <a:off x="5257800" y="3733800"/>
            <a:ext cx="457200" cy="914400"/>
          </a:xfrm>
          <a:prstGeom prst="upArrow">
            <a:avLst>
              <a:gd name="adj1" fmla="val 50000"/>
              <a:gd name="adj2" fmla="val 50000"/>
            </a:avLst>
          </a:prstGeom>
          <a:solidFill>
            <a:srgbClr val="CC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40" name="Text Box 28"/>
          <p:cNvSpPr txBox="1">
            <a:spLocks noChangeArrowheads="1"/>
          </p:cNvSpPr>
          <p:nvPr/>
        </p:nvSpPr>
        <p:spPr bwMode="auto">
          <a:xfrm>
            <a:off x="5627688" y="4586288"/>
            <a:ext cx="620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latin typeface="Lucida Sans Unicode" pitchFamily="34" charset="0"/>
              </a:rPr>
              <a:t>O</a:t>
            </a:r>
            <a:r>
              <a:rPr lang="en-US" sz="2000">
                <a:latin typeface="Lucida Sans Unicode" pitchFamily="34" charset="0"/>
              </a:rPr>
              <a:t>2</a:t>
            </a:r>
            <a:endParaRPr lang="en-US" sz="2800">
              <a:latin typeface="Lucida Sans Unicode" pitchFamily="34" charset="0"/>
            </a:endParaRPr>
          </a:p>
        </p:txBody>
      </p:sp>
      <p:sp>
        <p:nvSpPr>
          <p:cNvPr id="294941" name="Text Box 29"/>
          <p:cNvSpPr txBox="1">
            <a:spLocks noChangeArrowheads="1"/>
          </p:cNvSpPr>
          <p:nvPr/>
        </p:nvSpPr>
        <p:spPr bwMode="auto">
          <a:xfrm>
            <a:off x="2773363" y="4586288"/>
            <a:ext cx="866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latin typeface="Lucida Sans Unicode" pitchFamily="34" charset="0"/>
              </a:rPr>
              <a:t>CO</a:t>
            </a:r>
            <a:r>
              <a:rPr lang="en-US" sz="2000">
                <a:latin typeface="Lucida Sans Unicode" pitchFamily="34" charset="0"/>
              </a:rPr>
              <a:t>2</a:t>
            </a:r>
            <a:endParaRPr lang="en-US" sz="2800">
              <a:latin typeface="Lucida Sans Unicode" pitchFamily="34" charset="0"/>
            </a:endParaRPr>
          </a:p>
        </p:txBody>
      </p:sp>
      <p:pic>
        <p:nvPicPr>
          <p:cNvPr id="294942" name="rf03.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5250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9761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49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494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Mechanisms of hypoxemia</a:t>
            </a:r>
          </a:p>
        </p:txBody>
      </p:sp>
      <p:sp>
        <p:nvSpPr>
          <p:cNvPr id="25603" name="Rectangle 3"/>
          <p:cNvSpPr>
            <a:spLocks noGrp="1" noChangeArrowheads="1"/>
          </p:cNvSpPr>
          <p:nvPr>
            <p:ph type="body" idx="1"/>
          </p:nvPr>
        </p:nvSpPr>
        <p:spPr/>
        <p:txBody>
          <a:bodyPr/>
          <a:lstStyle/>
          <a:p>
            <a:r>
              <a:rPr lang="en-US" dirty="0"/>
              <a:t>Alveolar hypoventilation</a:t>
            </a:r>
          </a:p>
          <a:p>
            <a:r>
              <a:rPr lang="en-US" dirty="0"/>
              <a:t>V/Q mismatch</a:t>
            </a:r>
          </a:p>
          <a:p>
            <a:r>
              <a:rPr lang="en-US" dirty="0"/>
              <a:t>Shunt</a:t>
            </a:r>
          </a:p>
          <a:p>
            <a:r>
              <a:rPr lang="en-US" dirty="0"/>
              <a:t>Diffusion limitation</a:t>
            </a:r>
          </a:p>
          <a:p>
            <a:r>
              <a:rPr lang="en-US" sz="2800" dirty="0"/>
              <a:t>Other issues we will not consider</a:t>
            </a:r>
          </a:p>
          <a:p>
            <a:pPr lvl="1"/>
            <a:r>
              <a:rPr lang="en-US" sz="2400" dirty="0"/>
              <a:t>Low FIO2</a:t>
            </a:r>
          </a:p>
          <a:p>
            <a:pPr lvl="1"/>
            <a:r>
              <a:rPr lang="en-US" sz="2400" dirty="0"/>
              <a:t>Low barometric pressure</a:t>
            </a:r>
          </a:p>
        </p:txBody>
      </p:sp>
    </p:spTree>
    <p:extLst>
      <p:ext uri="{BB962C8B-B14F-4D97-AF65-F5344CB8AC3E}">
        <p14:creationId xmlns:p14="http://schemas.microsoft.com/office/powerpoint/2010/main" val="949848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8290" name="Freeform 2"/>
          <p:cNvSpPr>
            <a:spLocks/>
          </p:cNvSpPr>
          <p:nvPr/>
        </p:nvSpPr>
        <p:spPr bwMode="auto">
          <a:xfrm>
            <a:off x="3589338" y="228600"/>
            <a:ext cx="1646237" cy="1776413"/>
          </a:xfrm>
          <a:custGeom>
            <a:avLst/>
            <a:gdLst>
              <a:gd name="T0" fmla="*/ 141 w 913"/>
              <a:gd name="T1" fmla="*/ 689 h 962"/>
              <a:gd name="T2" fmla="*/ 117 w 913"/>
              <a:gd name="T3" fmla="*/ 701 h 962"/>
              <a:gd name="T4" fmla="*/ 108 w 913"/>
              <a:gd name="T5" fmla="*/ 680 h 962"/>
              <a:gd name="T6" fmla="*/ 94 w 913"/>
              <a:gd name="T7" fmla="*/ 637 h 962"/>
              <a:gd name="T8" fmla="*/ 0 w 913"/>
              <a:gd name="T9" fmla="*/ 637 h 962"/>
              <a:gd name="T10" fmla="*/ 94 w 913"/>
              <a:gd name="T11" fmla="*/ 372 h 962"/>
              <a:gd name="T12" fmla="*/ 156 w 913"/>
              <a:gd name="T13" fmla="*/ 151 h 962"/>
              <a:gd name="T14" fmla="*/ 414 w 913"/>
              <a:gd name="T15" fmla="*/ 8 h 962"/>
              <a:gd name="T16" fmla="*/ 725 w 913"/>
              <a:gd name="T17" fmla="*/ 101 h 962"/>
              <a:gd name="T18" fmla="*/ 906 w 913"/>
              <a:gd name="T19" fmla="*/ 398 h 962"/>
              <a:gd name="T20" fmla="*/ 769 w 913"/>
              <a:gd name="T21" fmla="*/ 763 h 962"/>
              <a:gd name="T22" fmla="*/ 738 w 913"/>
              <a:gd name="T23" fmla="*/ 962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962">
                <a:moveTo>
                  <a:pt x="141" y="689"/>
                </a:moveTo>
                <a:cubicBezTo>
                  <a:pt x="137" y="691"/>
                  <a:pt x="122" y="702"/>
                  <a:pt x="117" y="701"/>
                </a:cubicBezTo>
                <a:cubicBezTo>
                  <a:pt x="112" y="700"/>
                  <a:pt x="112" y="691"/>
                  <a:pt x="108" y="680"/>
                </a:cubicBezTo>
                <a:cubicBezTo>
                  <a:pt x="104" y="669"/>
                  <a:pt x="112" y="644"/>
                  <a:pt x="94" y="637"/>
                </a:cubicBezTo>
                <a:lnTo>
                  <a:pt x="0" y="637"/>
                </a:lnTo>
                <a:cubicBezTo>
                  <a:pt x="0" y="592"/>
                  <a:pt x="67" y="453"/>
                  <a:pt x="94" y="372"/>
                </a:cubicBezTo>
                <a:cubicBezTo>
                  <a:pt x="120" y="290"/>
                  <a:pt x="103" y="212"/>
                  <a:pt x="156" y="151"/>
                </a:cubicBezTo>
                <a:cubicBezTo>
                  <a:pt x="209" y="90"/>
                  <a:pt x="319" y="16"/>
                  <a:pt x="414" y="8"/>
                </a:cubicBezTo>
                <a:cubicBezTo>
                  <a:pt x="509" y="0"/>
                  <a:pt x="643" y="36"/>
                  <a:pt x="725" y="101"/>
                </a:cubicBezTo>
                <a:cubicBezTo>
                  <a:pt x="807" y="166"/>
                  <a:pt x="899" y="288"/>
                  <a:pt x="906" y="398"/>
                </a:cubicBezTo>
                <a:cubicBezTo>
                  <a:pt x="913" y="508"/>
                  <a:pt x="797" y="669"/>
                  <a:pt x="769" y="763"/>
                </a:cubicBezTo>
                <a:cubicBezTo>
                  <a:pt x="741" y="857"/>
                  <a:pt x="744" y="921"/>
                  <a:pt x="738" y="96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1" name="Freeform 3"/>
          <p:cNvSpPr>
            <a:spLocks/>
          </p:cNvSpPr>
          <p:nvPr/>
        </p:nvSpPr>
        <p:spPr bwMode="auto">
          <a:xfrm>
            <a:off x="3687763" y="1677988"/>
            <a:ext cx="476250" cy="336550"/>
          </a:xfrm>
          <a:custGeom>
            <a:avLst/>
            <a:gdLst>
              <a:gd name="T0" fmla="*/ 80 w 264"/>
              <a:gd name="T1" fmla="*/ 0 h 182"/>
              <a:gd name="T2" fmla="*/ 50 w 264"/>
              <a:gd name="T3" fmla="*/ 9 h 182"/>
              <a:gd name="T4" fmla="*/ 32 w 264"/>
              <a:gd name="T5" fmla="*/ 57 h 182"/>
              <a:gd name="T6" fmla="*/ 39 w 264"/>
              <a:gd name="T7" fmla="*/ 116 h 182"/>
              <a:gd name="T8" fmla="*/ 264 w 264"/>
              <a:gd name="T9" fmla="*/ 182 h 182"/>
            </a:gdLst>
            <a:ahLst/>
            <a:cxnLst>
              <a:cxn ang="0">
                <a:pos x="T0" y="T1"/>
              </a:cxn>
              <a:cxn ang="0">
                <a:pos x="T2" y="T3"/>
              </a:cxn>
              <a:cxn ang="0">
                <a:pos x="T4" y="T5"/>
              </a:cxn>
              <a:cxn ang="0">
                <a:pos x="T6" y="T7"/>
              </a:cxn>
              <a:cxn ang="0">
                <a:pos x="T8" y="T9"/>
              </a:cxn>
            </a:cxnLst>
            <a:rect l="0" t="0" r="r" b="b"/>
            <a:pathLst>
              <a:path w="264" h="182">
                <a:moveTo>
                  <a:pt x="80" y="0"/>
                </a:moveTo>
                <a:cubicBezTo>
                  <a:pt x="75" y="1"/>
                  <a:pt x="58" y="0"/>
                  <a:pt x="50" y="9"/>
                </a:cubicBezTo>
                <a:cubicBezTo>
                  <a:pt x="42" y="18"/>
                  <a:pt x="34" y="39"/>
                  <a:pt x="32" y="57"/>
                </a:cubicBezTo>
                <a:cubicBezTo>
                  <a:pt x="30" y="75"/>
                  <a:pt x="0" y="95"/>
                  <a:pt x="39" y="116"/>
                </a:cubicBezTo>
                <a:cubicBezTo>
                  <a:pt x="78" y="137"/>
                  <a:pt x="226" y="171"/>
                  <a:pt x="264"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2" name="Freeform 4"/>
          <p:cNvSpPr>
            <a:spLocks/>
          </p:cNvSpPr>
          <p:nvPr/>
        </p:nvSpPr>
        <p:spPr bwMode="auto">
          <a:xfrm>
            <a:off x="2438400" y="2679700"/>
            <a:ext cx="1849438" cy="3979863"/>
          </a:xfrm>
          <a:custGeom>
            <a:avLst/>
            <a:gdLst>
              <a:gd name="T0" fmla="*/ 1024 w 1026"/>
              <a:gd name="T1" fmla="*/ 510 h 2155"/>
              <a:gd name="T2" fmla="*/ 1015 w 1026"/>
              <a:gd name="T3" fmla="*/ 320 h 2155"/>
              <a:gd name="T4" fmla="*/ 960 w 1026"/>
              <a:gd name="T5" fmla="*/ 178 h 2155"/>
              <a:gd name="T6" fmla="*/ 779 w 1026"/>
              <a:gd name="T7" fmla="*/ 13 h 2155"/>
              <a:gd name="T8" fmla="*/ 416 w 1026"/>
              <a:gd name="T9" fmla="*/ 257 h 2155"/>
              <a:gd name="T10" fmla="*/ 84 w 1026"/>
              <a:gd name="T11" fmla="*/ 1054 h 2155"/>
              <a:gd name="T12" fmla="*/ 5 w 1026"/>
              <a:gd name="T13" fmla="*/ 1993 h 2155"/>
              <a:gd name="T14" fmla="*/ 116 w 1026"/>
              <a:gd name="T15" fmla="*/ 2025 h 2155"/>
              <a:gd name="T16" fmla="*/ 424 w 1026"/>
              <a:gd name="T17" fmla="*/ 1938 h 2155"/>
              <a:gd name="T18" fmla="*/ 926 w 1026"/>
              <a:gd name="T19" fmla="*/ 1930 h 2155"/>
              <a:gd name="T20" fmla="*/ 1008 w 1026"/>
              <a:gd name="T21" fmla="*/ 975 h 2155"/>
              <a:gd name="T22" fmla="*/ 1024 w 1026"/>
              <a:gd name="T23" fmla="*/ 63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6" h="2155">
                <a:moveTo>
                  <a:pt x="1024" y="510"/>
                </a:moveTo>
                <a:cubicBezTo>
                  <a:pt x="1022" y="479"/>
                  <a:pt x="1026" y="375"/>
                  <a:pt x="1015" y="320"/>
                </a:cubicBezTo>
                <a:cubicBezTo>
                  <a:pt x="1004" y="265"/>
                  <a:pt x="999" y="229"/>
                  <a:pt x="960" y="178"/>
                </a:cubicBezTo>
                <a:cubicBezTo>
                  <a:pt x="921" y="127"/>
                  <a:pt x="870" y="0"/>
                  <a:pt x="779" y="13"/>
                </a:cubicBezTo>
                <a:cubicBezTo>
                  <a:pt x="688" y="26"/>
                  <a:pt x="532" y="83"/>
                  <a:pt x="416" y="257"/>
                </a:cubicBezTo>
                <a:cubicBezTo>
                  <a:pt x="300" y="431"/>
                  <a:pt x="152" y="765"/>
                  <a:pt x="84" y="1054"/>
                </a:cubicBezTo>
                <a:cubicBezTo>
                  <a:pt x="16" y="1343"/>
                  <a:pt x="0" y="1831"/>
                  <a:pt x="5" y="1993"/>
                </a:cubicBezTo>
                <a:cubicBezTo>
                  <a:pt x="10" y="2155"/>
                  <a:pt x="46" y="2034"/>
                  <a:pt x="116" y="2025"/>
                </a:cubicBezTo>
                <a:cubicBezTo>
                  <a:pt x="186" y="2016"/>
                  <a:pt x="289" y="1954"/>
                  <a:pt x="424" y="1938"/>
                </a:cubicBezTo>
                <a:cubicBezTo>
                  <a:pt x="559" y="1922"/>
                  <a:pt x="829" y="2090"/>
                  <a:pt x="926" y="1930"/>
                </a:cubicBezTo>
                <a:cubicBezTo>
                  <a:pt x="1023" y="1770"/>
                  <a:pt x="992" y="1191"/>
                  <a:pt x="1008" y="975"/>
                </a:cubicBezTo>
                <a:cubicBezTo>
                  <a:pt x="1024" y="759"/>
                  <a:pt x="1021" y="705"/>
                  <a:pt x="1024" y="634"/>
                </a:cubicBezTo>
              </a:path>
            </a:pathLst>
          </a:custGeom>
          <a:noFill/>
          <a:ln w="19050" cmpd="sng">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3" name="Freeform 5"/>
          <p:cNvSpPr>
            <a:spLocks/>
          </p:cNvSpPr>
          <p:nvPr/>
        </p:nvSpPr>
        <p:spPr bwMode="auto">
          <a:xfrm>
            <a:off x="4832350" y="2698750"/>
            <a:ext cx="1879600" cy="4071938"/>
          </a:xfrm>
          <a:custGeom>
            <a:avLst/>
            <a:gdLst>
              <a:gd name="T0" fmla="*/ 20 w 1042"/>
              <a:gd name="T1" fmla="*/ 486 h 2205"/>
              <a:gd name="T2" fmla="*/ 24 w 1042"/>
              <a:gd name="T3" fmla="*/ 320 h 2205"/>
              <a:gd name="T4" fmla="*/ 79 w 1042"/>
              <a:gd name="T5" fmla="*/ 178 h 2205"/>
              <a:gd name="T6" fmla="*/ 260 w 1042"/>
              <a:gd name="T7" fmla="*/ 13 h 2205"/>
              <a:gd name="T8" fmla="*/ 623 w 1042"/>
              <a:gd name="T9" fmla="*/ 257 h 2205"/>
              <a:gd name="T10" fmla="*/ 955 w 1042"/>
              <a:gd name="T11" fmla="*/ 1054 h 2205"/>
              <a:gd name="T12" fmla="*/ 1038 w 1042"/>
              <a:gd name="T13" fmla="*/ 2034 h 2205"/>
              <a:gd name="T14" fmla="*/ 930 w 1042"/>
              <a:gd name="T15" fmla="*/ 2079 h 2205"/>
              <a:gd name="T16" fmla="*/ 615 w 1042"/>
              <a:gd name="T17" fmla="*/ 1974 h 2205"/>
              <a:gd name="T18" fmla="*/ 219 w 1042"/>
              <a:gd name="T19" fmla="*/ 2043 h 2205"/>
              <a:gd name="T20" fmla="*/ 210 w 1042"/>
              <a:gd name="T21" fmla="*/ 1398 h 2205"/>
              <a:gd name="T22" fmla="*/ 31 w 1042"/>
              <a:gd name="T23" fmla="*/ 975 h 2205"/>
              <a:gd name="T24" fmla="*/ 21 w 1042"/>
              <a:gd name="T25" fmla="*/ 58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2205">
                <a:moveTo>
                  <a:pt x="20" y="486"/>
                </a:moveTo>
                <a:cubicBezTo>
                  <a:pt x="21" y="458"/>
                  <a:pt x="14" y="371"/>
                  <a:pt x="24" y="320"/>
                </a:cubicBezTo>
                <a:cubicBezTo>
                  <a:pt x="34" y="269"/>
                  <a:pt x="40" y="229"/>
                  <a:pt x="79" y="178"/>
                </a:cubicBezTo>
                <a:cubicBezTo>
                  <a:pt x="118" y="127"/>
                  <a:pt x="169" y="0"/>
                  <a:pt x="260" y="13"/>
                </a:cubicBezTo>
                <a:cubicBezTo>
                  <a:pt x="351" y="26"/>
                  <a:pt x="507" y="83"/>
                  <a:pt x="623" y="257"/>
                </a:cubicBezTo>
                <a:cubicBezTo>
                  <a:pt x="739" y="431"/>
                  <a:pt x="886" y="758"/>
                  <a:pt x="955" y="1054"/>
                </a:cubicBezTo>
                <a:cubicBezTo>
                  <a:pt x="1024" y="1350"/>
                  <a:pt x="1042" y="1863"/>
                  <a:pt x="1038" y="2034"/>
                </a:cubicBezTo>
                <a:cubicBezTo>
                  <a:pt x="1034" y="2205"/>
                  <a:pt x="1000" y="2089"/>
                  <a:pt x="930" y="2079"/>
                </a:cubicBezTo>
                <a:cubicBezTo>
                  <a:pt x="860" y="2069"/>
                  <a:pt x="733" y="1980"/>
                  <a:pt x="615" y="1974"/>
                </a:cubicBezTo>
                <a:cubicBezTo>
                  <a:pt x="497" y="1968"/>
                  <a:pt x="286" y="2139"/>
                  <a:pt x="219" y="2043"/>
                </a:cubicBezTo>
                <a:cubicBezTo>
                  <a:pt x="152" y="1947"/>
                  <a:pt x="241" y="1576"/>
                  <a:pt x="210" y="1398"/>
                </a:cubicBezTo>
                <a:cubicBezTo>
                  <a:pt x="179" y="1220"/>
                  <a:pt x="62" y="1110"/>
                  <a:pt x="31" y="975"/>
                </a:cubicBezTo>
                <a:cubicBezTo>
                  <a:pt x="0" y="840"/>
                  <a:pt x="23" y="669"/>
                  <a:pt x="21" y="588"/>
                </a:cubicBezTo>
              </a:path>
            </a:pathLst>
          </a:custGeom>
          <a:noFill/>
          <a:ln w="19050" cmpd="sng">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4" name="Freeform 6"/>
          <p:cNvSpPr>
            <a:spLocks/>
          </p:cNvSpPr>
          <p:nvPr/>
        </p:nvSpPr>
        <p:spPr bwMode="auto">
          <a:xfrm>
            <a:off x="3563938" y="4197350"/>
            <a:ext cx="233362" cy="1157288"/>
          </a:xfrm>
          <a:custGeom>
            <a:avLst/>
            <a:gdLst>
              <a:gd name="T0" fmla="*/ 44 w 130"/>
              <a:gd name="T1" fmla="*/ 52 h 626"/>
              <a:gd name="T2" fmla="*/ 119 w 130"/>
              <a:gd name="T3" fmla="*/ 10 h 626"/>
              <a:gd name="T4" fmla="*/ 110 w 130"/>
              <a:gd name="T5" fmla="*/ 103 h 626"/>
              <a:gd name="T6" fmla="*/ 0 w 130"/>
              <a:gd name="T7" fmla="*/ 626 h 626"/>
            </a:gdLst>
            <a:ahLst/>
            <a:cxnLst>
              <a:cxn ang="0">
                <a:pos x="T0" y="T1"/>
              </a:cxn>
              <a:cxn ang="0">
                <a:pos x="T2" y="T3"/>
              </a:cxn>
              <a:cxn ang="0">
                <a:pos x="T4" y="T5"/>
              </a:cxn>
              <a:cxn ang="0">
                <a:pos x="T6" y="T7"/>
              </a:cxn>
            </a:cxnLst>
            <a:rect l="0" t="0" r="r" b="b"/>
            <a:pathLst>
              <a:path w="130" h="626">
                <a:moveTo>
                  <a:pt x="44" y="52"/>
                </a:moveTo>
                <a:cubicBezTo>
                  <a:pt x="56" y="45"/>
                  <a:pt x="108" y="2"/>
                  <a:pt x="119" y="10"/>
                </a:cubicBezTo>
                <a:cubicBezTo>
                  <a:pt x="130" y="18"/>
                  <a:pt x="130" y="0"/>
                  <a:pt x="110" y="103"/>
                </a:cubicBezTo>
                <a:cubicBezTo>
                  <a:pt x="90" y="206"/>
                  <a:pt x="23" y="517"/>
                  <a:pt x="0" y="626"/>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5" name="Freeform 7"/>
          <p:cNvSpPr>
            <a:spLocks/>
          </p:cNvSpPr>
          <p:nvPr/>
        </p:nvSpPr>
        <p:spPr bwMode="auto">
          <a:xfrm>
            <a:off x="3416300" y="5357813"/>
            <a:ext cx="320675" cy="331787"/>
          </a:xfrm>
          <a:custGeom>
            <a:avLst/>
            <a:gdLst>
              <a:gd name="T0" fmla="*/ 82 w 178"/>
              <a:gd name="T1" fmla="*/ 0 h 180"/>
              <a:gd name="T2" fmla="*/ 24 w 178"/>
              <a:gd name="T3" fmla="*/ 32 h 180"/>
              <a:gd name="T4" fmla="*/ 10 w 178"/>
              <a:gd name="T5" fmla="*/ 50 h 180"/>
              <a:gd name="T6" fmla="*/ 8 w 178"/>
              <a:gd name="T7" fmla="*/ 92 h 180"/>
              <a:gd name="T8" fmla="*/ 2 w 178"/>
              <a:gd name="T9" fmla="*/ 128 h 180"/>
              <a:gd name="T10" fmla="*/ 20 w 178"/>
              <a:gd name="T11" fmla="*/ 152 h 180"/>
              <a:gd name="T12" fmla="*/ 62 w 178"/>
              <a:gd name="T13" fmla="*/ 162 h 180"/>
              <a:gd name="T14" fmla="*/ 96 w 178"/>
              <a:gd name="T15" fmla="*/ 158 h 180"/>
              <a:gd name="T16" fmla="*/ 140 w 178"/>
              <a:gd name="T17" fmla="*/ 174 h 180"/>
              <a:gd name="T18" fmla="*/ 162 w 178"/>
              <a:gd name="T19" fmla="*/ 120 h 180"/>
              <a:gd name="T20" fmla="*/ 174 w 178"/>
              <a:gd name="T21" fmla="*/ 66 h 180"/>
              <a:gd name="T22" fmla="*/ 140 w 178"/>
              <a:gd name="T2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0">
                <a:moveTo>
                  <a:pt x="82" y="0"/>
                </a:moveTo>
                <a:cubicBezTo>
                  <a:pt x="72" y="5"/>
                  <a:pt x="36" y="24"/>
                  <a:pt x="24" y="32"/>
                </a:cubicBezTo>
                <a:cubicBezTo>
                  <a:pt x="12" y="40"/>
                  <a:pt x="13" y="40"/>
                  <a:pt x="10" y="50"/>
                </a:cubicBezTo>
                <a:cubicBezTo>
                  <a:pt x="7" y="60"/>
                  <a:pt x="9" y="79"/>
                  <a:pt x="8" y="92"/>
                </a:cubicBezTo>
                <a:cubicBezTo>
                  <a:pt x="7" y="105"/>
                  <a:pt x="0" y="118"/>
                  <a:pt x="2" y="128"/>
                </a:cubicBezTo>
                <a:cubicBezTo>
                  <a:pt x="4" y="138"/>
                  <a:pt x="10" y="146"/>
                  <a:pt x="20" y="152"/>
                </a:cubicBezTo>
                <a:cubicBezTo>
                  <a:pt x="30" y="158"/>
                  <a:pt x="49" y="161"/>
                  <a:pt x="62" y="162"/>
                </a:cubicBezTo>
                <a:cubicBezTo>
                  <a:pt x="75" y="163"/>
                  <a:pt x="83" y="156"/>
                  <a:pt x="96" y="158"/>
                </a:cubicBezTo>
                <a:cubicBezTo>
                  <a:pt x="109" y="160"/>
                  <a:pt x="129" y="180"/>
                  <a:pt x="140" y="174"/>
                </a:cubicBezTo>
                <a:cubicBezTo>
                  <a:pt x="151" y="168"/>
                  <a:pt x="156" y="138"/>
                  <a:pt x="162" y="120"/>
                </a:cubicBezTo>
                <a:cubicBezTo>
                  <a:pt x="168" y="102"/>
                  <a:pt x="178" y="85"/>
                  <a:pt x="174" y="66"/>
                </a:cubicBezTo>
                <a:cubicBezTo>
                  <a:pt x="170" y="47"/>
                  <a:pt x="147" y="20"/>
                  <a:pt x="140" y="8"/>
                </a:cubicBezTo>
              </a:path>
            </a:pathLst>
          </a:custGeom>
          <a:solidFill>
            <a:srgbClr val="FFCC00"/>
          </a:solidFill>
          <a:ln w="19050" cmpd="sng">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7" name="Freeform 9"/>
          <p:cNvSpPr>
            <a:spLocks/>
          </p:cNvSpPr>
          <p:nvPr/>
        </p:nvSpPr>
        <p:spPr bwMode="auto">
          <a:xfrm>
            <a:off x="2890838" y="4011613"/>
            <a:ext cx="787400" cy="822325"/>
          </a:xfrm>
          <a:custGeom>
            <a:avLst/>
            <a:gdLst>
              <a:gd name="T0" fmla="*/ 387 w 437"/>
              <a:gd name="T1" fmla="*/ 105 h 445"/>
              <a:gd name="T2" fmla="*/ 329 w 437"/>
              <a:gd name="T3" fmla="*/ 43 h 445"/>
              <a:gd name="T4" fmla="*/ 199 w 437"/>
              <a:gd name="T5" fmla="*/ 9 h 445"/>
              <a:gd name="T6" fmla="*/ 47 w 437"/>
              <a:gd name="T7" fmla="*/ 97 h 445"/>
              <a:gd name="T8" fmla="*/ 1 w 437"/>
              <a:gd name="T9" fmla="*/ 235 h 445"/>
              <a:gd name="T10" fmla="*/ 41 w 437"/>
              <a:gd name="T11" fmla="*/ 353 h 445"/>
              <a:gd name="T12" fmla="*/ 135 w 437"/>
              <a:gd name="T13" fmla="*/ 427 h 445"/>
              <a:gd name="T14" fmla="*/ 243 w 437"/>
              <a:gd name="T15" fmla="*/ 441 h 445"/>
              <a:gd name="T16" fmla="*/ 351 w 437"/>
              <a:gd name="T17" fmla="*/ 401 h 445"/>
              <a:gd name="T18" fmla="*/ 413 w 437"/>
              <a:gd name="T19" fmla="*/ 321 h 445"/>
              <a:gd name="T20" fmla="*/ 437 w 437"/>
              <a:gd name="T21" fmla="*/ 229 h 445"/>
              <a:gd name="T22" fmla="*/ 416 w 437"/>
              <a:gd name="T23" fmla="*/ 15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445">
                <a:moveTo>
                  <a:pt x="387" y="105"/>
                </a:moveTo>
                <a:cubicBezTo>
                  <a:pt x="377" y="95"/>
                  <a:pt x="360" y="59"/>
                  <a:pt x="329" y="43"/>
                </a:cubicBezTo>
                <a:cubicBezTo>
                  <a:pt x="298" y="27"/>
                  <a:pt x="246" y="0"/>
                  <a:pt x="199" y="9"/>
                </a:cubicBezTo>
                <a:cubicBezTo>
                  <a:pt x="152" y="18"/>
                  <a:pt x="80" y="59"/>
                  <a:pt x="47" y="97"/>
                </a:cubicBezTo>
                <a:cubicBezTo>
                  <a:pt x="14" y="135"/>
                  <a:pt x="2" y="192"/>
                  <a:pt x="1" y="235"/>
                </a:cubicBezTo>
                <a:cubicBezTo>
                  <a:pt x="0" y="278"/>
                  <a:pt x="19" y="321"/>
                  <a:pt x="41" y="353"/>
                </a:cubicBezTo>
                <a:cubicBezTo>
                  <a:pt x="63" y="385"/>
                  <a:pt x="101" y="412"/>
                  <a:pt x="135" y="427"/>
                </a:cubicBezTo>
                <a:cubicBezTo>
                  <a:pt x="169" y="442"/>
                  <a:pt x="207" y="445"/>
                  <a:pt x="243" y="441"/>
                </a:cubicBezTo>
                <a:cubicBezTo>
                  <a:pt x="279" y="437"/>
                  <a:pt x="323" y="421"/>
                  <a:pt x="351" y="401"/>
                </a:cubicBezTo>
                <a:cubicBezTo>
                  <a:pt x="379" y="381"/>
                  <a:pt x="399" y="350"/>
                  <a:pt x="413" y="321"/>
                </a:cubicBezTo>
                <a:cubicBezTo>
                  <a:pt x="427" y="292"/>
                  <a:pt x="437" y="256"/>
                  <a:pt x="437" y="229"/>
                </a:cubicBezTo>
                <a:cubicBezTo>
                  <a:pt x="437" y="202"/>
                  <a:pt x="420" y="173"/>
                  <a:pt x="416" y="158"/>
                </a:cubicBezTo>
              </a:path>
            </a:pathLst>
          </a:custGeom>
          <a:noFill/>
          <a:ln w="3810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0" name="Freeform 12"/>
          <p:cNvSpPr>
            <a:spLocks/>
          </p:cNvSpPr>
          <p:nvPr/>
        </p:nvSpPr>
        <p:spPr bwMode="auto">
          <a:xfrm>
            <a:off x="3832225" y="1674813"/>
            <a:ext cx="649288" cy="2178050"/>
          </a:xfrm>
          <a:custGeom>
            <a:avLst/>
            <a:gdLst>
              <a:gd name="T0" fmla="*/ 0 w 360"/>
              <a:gd name="T1" fmla="*/ 2 h 1179"/>
              <a:gd name="T2" fmla="*/ 294 w 360"/>
              <a:gd name="T3" fmla="*/ 44 h 1179"/>
              <a:gd name="T4" fmla="*/ 351 w 360"/>
              <a:gd name="T5" fmla="*/ 266 h 1179"/>
              <a:gd name="T6" fmla="*/ 351 w 360"/>
              <a:gd name="T7" fmla="*/ 773 h 1179"/>
              <a:gd name="T8" fmla="*/ 309 w 360"/>
              <a:gd name="T9" fmla="*/ 989 h 1179"/>
              <a:gd name="T10" fmla="*/ 159 w 360"/>
              <a:gd name="T11" fmla="*/ 1136 h 1179"/>
              <a:gd name="T12" fmla="*/ 90 w 360"/>
              <a:gd name="T13" fmla="*/ 1178 h 1179"/>
              <a:gd name="T14" fmla="*/ 36 w 360"/>
              <a:gd name="T15" fmla="*/ 1142 h 1179"/>
              <a:gd name="T16" fmla="*/ 50 w 360"/>
              <a:gd name="T17" fmla="*/ 1151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179">
                <a:moveTo>
                  <a:pt x="0" y="2"/>
                </a:moveTo>
                <a:cubicBezTo>
                  <a:pt x="48" y="9"/>
                  <a:pt x="236" y="0"/>
                  <a:pt x="294" y="44"/>
                </a:cubicBezTo>
                <a:cubicBezTo>
                  <a:pt x="352" y="88"/>
                  <a:pt x="342" y="145"/>
                  <a:pt x="351" y="266"/>
                </a:cubicBezTo>
                <a:cubicBezTo>
                  <a:pt x="360" y="387"/>
                  <a:pt x="358" y="653"/>
                  <a:pt x="351" y="773"/>
                </a:cubicBezTo>
                <a:cubicBezTo>
                  <a:pt x="344" y="893"/>
                  <a:pt x="341" y="929"/>
                  <a:pt x="309" y="989"/>
                </a:cubicBezTo>
                <a:cubicBezTo>
                  <a:pt x="277" y="1049"/>
                  <a:pt x="195" y="1105"/>
                  <a:pt x="159" y="1136"/>
                </a:cubicBezTo>
                <a:cubicBezTo>
                  <a:pt x="123" y="1167"/>
                  <a:pt x="110" y="1177"/>
                  <a:pt x="90" y="1178"/>
                </a:cubicBezTo>
                <a:cubicBezTo>
                  <a:pt x="70" y="1179"/>
                  <a:pt x="43" y="1146"/>
                  <a:pt x="36" y="1142"/>
                </a:cubicBezTo>
                <a:cubicBezTo>
                  <a:pt x="29" y="1138"/>
                  <a:pt x="47" y="1149"/>
                  <a:pt x="50" y="115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1" name="Freeform 13"/>
          <p:cNvSpPr>
            <a:spLocks/>
          </p:cNvSpPr>
          <p:nvPr/>
        </p:nvSpPr>
        <p:spPr bwMode="auto">
          <a:xfrm>
            <a:off x="3670300" y="1376363"/>
            <a:ext cx="2601913" cy="4073525"/>
          </a:xfrm>
          <a:custGeom>
            <a:avLst/>
            <a:gdLst>
              <a:gd name="T0" fmla="*/ 0 w 1639"/>
              <a:gd name="T1" fmla="*/ 2518 h 2566"/>
              <a:gd name="T2" fmla="*/ 34 w 1639"/>
              <a:gd name="T3" fmla="*/ 2330 h 2566"/>
              <a:gd name="T4" fmla="*/ 119 w 1639"/>
              <a:gd name="T5" fmla="*/ 1911 h 2566"/>
              <a:gd name="T6" fmla="*/ 147 w 1639"/>
              <a:gd name="T7" fmla="*/ 1782 h 2566"/>
              <a:gd name="T8" fmla="*/ 228 w 1639"/>
              <a:gd name="T9" fmla="*/ 1702 h 2566"/>
              <a:gd name="T10" fmla="*/ 524 w 1639"/>
              <a:gd name="T11" fmla="*/ 1421 h 2566"/>
              <a:gd name="T12" fmla="*/ 579 w 1639"/>
              <a:gd name="T13" fmla="*/ 1380 h 2566"/>
              <a:gd name="T14" fmla="*/ 644 w 1639"/>
              <a:gd name="T15" fmla="*/ 1419 h 2566"/>
              <a:gd name="T16" fmla="*/ 910 w 1639"/>
              <a:gd name="T17" fmla="*/ 1589 h 2566"/>
              <a:gd name="T18" fmla="*/ 1019 w 1639"/>
              <a:gd name="T19" fmla="*/ 1684 h 2566"/>
              <a:gd name="T20" fmla="*/ 1212 w 1639"/>
              <a:gd name="T21" fmla="*/ 1988 h 2566"/>
              <a:gd name="T22" fmla="*/ 1246 w 1639"/>
              <a:gd name="T23" fmla="*/ 2089 h 2566"/>
              <a:gd name="T24" fmla="*/ 1195 w 1639"/>
              <a:gd name="T25" fmla="*/ 2165 h 2566"/>
              <a:gd name="T26" fmla="*/ 1171 w 1639"/>
              <a:gd name="T27" fmla="*/ 2211 h 2566"/>
              <a:gd name="T28" fmla="*/ 1157 w 1639"/>
              <a:gd name="T29" fmla="*/ 2253 h 2566"/>
              <a:gd name="T30" fmla="*/ 1148 w 1639"/>
              <a:gd name="T31" fmla="*/ 2340 h 2566"/>
              <a:gd name="T32" fmla="*/ 1168 w 1639"/>
              <a:gd name="T33" fmla="*/ 2407 h 2566"/>
              <a:gd name="T34" fmla="*/ 1223 w 1639"/>
              <a:gd name="T35" fmla="*/ 2494 h 2566"/>
              <a:gd name="T36" fmla="*/ 1345 w 1639"/>
              <a:gd name="T37" fmla="*/ 2557 h 2566"/>
              <a:gd name="T38" fmla="*/ 1485 w 1639"/>
              <a:gd name="T39" fmla="*/ 2546 h 2566"/>
              <a:gd name="T40" fmla="*/ 1577 w 1639"/>
              <a:gd name="T41" fmla="*/ 2479 h 2566"/>
              <a:gd name="T42" fmla="*/ 1624 w 1639"/>
              <a:gd name="T43" fmla="*/ 2396 h 2566"/>
              <a:gd name="T44" fmla="*/ 1639 w 1639"/>
              <a:gd name="T45" fmla="*/ 2312 h 2566"/>
              <a:gd name="T46" fmla="*/ 1628 w 1639"/>
              <a:gd name="T47" fmla="*/ 2229 h 2566"/>
              <a:gd name="T48" fmla="*/ 1578 w 1639"/>
              <a:gd name="T49" fmla="*/ 2144 h 2566"/>
              <a:gd name="T50" fmla="*/ 1502 w 1639"/>
              <a:gd name="T51" fmla="*/ 2088 h 2566"/>
              <a:gd name="T52" fmla="*/ 1410 w 1639"/>
              <a:gd name="T53" fmla="*/ 2064 h 2566"/>
              <a:gd name="T54" fmla="*/ 1321 w 1639"/>
              <a:gd name="T55" fmla="*/ 2046 h 2566"/>
              <a:gd name="T56" fmla="*/ 1260 w 1639"/>
              <a:gd name="T57" fmla="*/ 1968 h 2566"/>
              <a:gd name="T58" fmla="*/ 1173 w 1639"/>
              <a:gd name="T59" fmla="*/ 1803 h 2566"/>
              <a:gd name="T60" fmla="*/ 1072 w 1639"/>
              <a:gd name="T61" fmla="*/ 1653 h 2566"/>
              <a:gd name="T62" fmla="*/ 1039 w 1639"/>
              <a:gd name="T63" fmla="*/ 1598 h 2566"/>
              <a:gd name="T64" fmla="*/ 1120 w 1639"/>
              <a:gd name="T65" fmla="*/ 1554 h 2566"/>
              <a:gd name="T66" fmla="*/ 1179 w 1639"/>
              <a:gd name="T67" fmla="*/ 1526 h 2566"/>
              <a:gd name="T68" fmla="*/ 1237 w 1639"/>
              <a:gd name="T69" fmla="*/ 1587 h 2566"/>
              <a:gd name="T70" fmla="*/ 1373 w 1639"/>
              <a:gd name="T71" fmla="*/ 1617 h 2566"/>
              <a:gd name="T72" fmla="*/ 1458 w 1639"/>
              <a:gd name="T73" fmla="*/ 1573 h 2566"/>
              <a:gd name="T74" fmla="*/ 1515 w 1639"/>
              <a:gd name="T75" fmla="*/ 1499 h 2566"/>
              <a:gd name="T76" fmla="*/ 1540 w 1639"/>
              <a:gd name="T77" fmla="*/ 1404 h 2566"/>
              <a:gd name="T78" fmla="*/ 1500 w 1639"/>
              <a:gd name="T79" fmla="*/ 1289 h 2566"/>
              <a:gd name="T80" fmla="*/ 1407 w 1639"/>
              <a:gd name="T81" fmla="*/ 1229 h 2566"/>
              <a:gd name="T82" fmla="*/ 1326 w 1639"/>
              <a:gd name="T83" fmla="*/ 1218 h 2566"/>
              <a:gd name="T84" fmla="*/ 1233 w 1639"/>
              <a:gd name="T85" fmla="*/ 1250 h 2566"/>
              <a:gd name="T86" fmla="*/ 1186 w 1639"/>
              <a:gd name="T87" fmla="*/ 1306 h 2566"/>
              <a:gd name="T88" fmla="*/ 1161 w 1639"/>
              <a:gd name="T89" fmla="*/ 1359 h 2566"/>
              <a:gd name="T90" fmla="*/ 1148 w 1639"/>
              <a:gd name="T91" fmla="*/ 1421 h 2566"/>
              <a:gd name="T92" fmla="*/ 1152 w 1639"/>
              <a:gd name="T93" fmla="*/ 1479 h 2566"/>
              <a:gd name="T94" fmla="*/ 1122 w 1639"/>
              <a:gd name="T95" fmla="*/ 1511 h 2566"/>
              <a:gd name="T96" fmla="*/ 1075 w 1639"/>
              <a:gd name="T97" fmla="*/ 1539 h 2566"/>
              <a:gd name="T98" fmla="*/ 991 w 1639"/>
              <a:gd name="T99" fmla="*/ 1563 h 2566"/>
              <a:gd name="T100" fmla="*/ 862 w 1639"/>
              <a:gd name="T101" fmla="*/ 1470 h 2566"/>
              <a:gd name="T102" fmla="*/ 709 w 1639"/>
              <a:gd name="T103" fmla="*/ 1367 h 2566"/>
              <a:gd name="T104" fmla="*/ 620 w 1639"/>
              <a:gd name="T105" fmla="*/ 1168 h 2566"/>
              <a:gd name="T106" fmla="*/ 593 w 1639"/>
              <a:gd name="T107" fmla="*/ 550 h 2566"/>
              <a:gd name="T108" fmla="*/ 535 w 1639"/>
              <a:gd name="T109" fmla="*/ 135 h 2566"/>
              <a:gd name="T110" fmla="*/ 324 w 1639"/>
              <a:gd name="T111" fmla="*/ 9 h 2566"/>
              <a:gd name="T112" fmla="*/ 112 w 1639"/>
              <a:gd name="T113" fmla="*/ 83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9" h="2566">
                <a:moveTo>
                  <a:pt x="0" y="2518"/>
                </a:moveTo>
                <a:cubicBezTo>
                  <a:pt x="6" y="2487"/>
                  <a:pt x="14" y="2431"/>
                  <a:pt x="34" y="2330"/>
                </a:cubicBezTo>
                <a:cubicBezTo>
                  <a:pt x="55" y="2229"/>
                  <a:pt x="101" y="2002"/>
                  <a:pt x="119" y="1911"/>
                </a:cubicBezTo>
                <a:cubicBezTo>
                  <a:pt x="137" y="1820"/>
                  <a:pt x="128" y="1817"/>
                  <a:pt x="147" y="1782"/>
                </a:cubicBezTo>
                <a:cubicBezTo>
                  <a:pt x="165" y="1747"/>
                  <a:pt x="166" y="1762"/>
                  <a:pt x="228" y="1702"/>
                </a:cubicBezTo>
                <a:cubicBezTo>
                  <a:pt x="291" y="1641"/>
                  <a:pt x="465" y="1475"/>
                  <a:pt x="524" y="1421"/>
                </a:cubicBezTo>
                <a:cubicBezTo>
                  <a:pt x="583" y="1368"/>
                  <a:pt x="559" y="1380"/>
                  <a:pt x="579" y="1380"/>
                </a:cubicBezTo>
                <a:cubicBezTo>
                  <a:pt x="600" y="1380"/>
                  <a:pt x="589" y="1384"/>
                  <a:pt x="644" y="1419"/>
                </a:cubicBezTo>
                <a:cubicBezTo>
                  <a:pt x="699" y="1454"/>
                  <a:pt x="847" y="1545"/>
                  <a:pt x="910" y="1589"/>
                </a:cubicBezTo>
                <a:cubicBezTo>
                  <a:pt x="972" y="1633"/>
                  <a:pt x="969" y="1618"/>
                  <a:pt x="1019" y="1684"/>
                </a:cubicBezTo>
                <a:cubicBezTo>
                  <a:pt x="1069" y="1751"/>
                  <a:pt x="1174" y="1920"/>
                  <a:pt x="1212" y="1988"/>
                </a:cubicBezTo>
                <a:cubicBezTo>
                  <a:pt x="1251" y="2062"/>
                  <a:pt x="1248" y="2060"/>
                  <a:pt x="1246" y="2089"/>
                </a:cubicBezTo>
                <a:cubicBezTo>
                  <a:pt x="1244" y="2118"/>
                  <a:pt x="1207" y="2145"/>
                  <a:pt x="1195" y="2165"/>
                </a:cubicBezTo>
                <a:cubicBezTo>
                  <a:pt x="1182" y="2184"/>
                  <a:pt x="1177" y="2196"/>
                  <a:pt x="1171" y="2211"/>
                </a:cubicBezTo>
                <a:cubicBezTo>
                  <a:pt x="1165" y="2226"/>
                  <a:pt x="1161" y="2231"/>
                  <a:pt x="1157" y="2253"/>
                </a:cubicBezTo>
                <a:cubicBezTo>
                  <a:pt x="1154" y="2275"/>
                  <a:pt x="1146" y="2315"/>
                  <a:pt x="1148" y="2340"/>
                </a:cubicBezTo>
                <a:cubicBezTo>
                  <a:pt x="1151" y="2366"/>
                  <a:pt x="1155" y="2381"/>
                  <a:pt x="1168" y="2407"/>
                </a:cubicBezTo>
                <a:cubicBezTo>
                  <a:pt x="1180" y="2432"/>
                  <a:pt x="1194" y="2468"/>
                  <a:pt x="1223" y="2494"/>
                </a:cubicBezTo>
                <a:cubicBezTo>
                  <a:pt x="1253" y="2519"/>
                  <a:pt x="1302" y="2547"/>
                  <a:pt x="1345" y="2557"/>
                </a:cubicBezTo>
                <a:cubicBezTo>
                  <a:pt x="1388" y="2566"/>
                  <a:pt x="1446" y="2559"/>
                  <a:pt x="1485" y="2546"/>
                </a:cubicBezTo>
                <a:cubicBezTo>
                  <a:pt x="1523" y="2533"/>
                  <a:pt x="1554" y="2503"/>
                  <a:pt x="1577" y="2479"/>
                </a:cubicBezTo>
                <a:cubicBezTo>
                  <a:pt x="1599" y="2454"/>
                  <a:pt x="1614" y="2424"/>
                  <a:pt x="1624" y="2396"/>
                </a:cubicBezTo>
                <a:cubicBezTo>
                  <a:pt x="1634" y="2368"/>
                  <a:pt x="1639" y="2340"/>
                  <a:pt x="1639" y="2312"/>
                </a:cubicBezTo>
                <a:cubicBezTo>
                  <a:pt x="1639" y="2285"/>
                  <a:pt x="1638" y="2257"/>
                  <a:pt x="1628" y="2229"/>
                </a:cubicBezTo>
                <a:cubicBezTo>
                  <a:pt x="1617" y="2201"/>
                  <a:pt x="1598" y="2167"/>
                  <a:pt x="1578" y="2144"/>
                </a:cubicBezTo>
                <a:cubicBezTo>
                  <a:pt x="1557" y="2120"/>
                  <a:pt x="1530" y="2101"/>
                  <a:pt x="1502" y="2088"/>
                </a:cubicBezTo>
                <a:cubicBezTo>
                  <a:pt x="1473" y="2075"/>
                  <a:pt x="1439" y="2070"/>
                  <a:pt x="1410" y="2064"/>
                </a:cubicBezTo>
                <a:cubicBezTo>
                  <a:pt x="1380" y="2057"/>
                  <a:pt x="1346" y="2062"/>
                  <a:pt x="1321" y="2046"/>
                </a:cubicBezTo>
                <a:cubicBezTo>
                  <a:pt x="1301" y="2036"/>
                  <a:pt x="1285" y="2009"/>
                  <a:pt x="1260" y="1968"/>
                </a:cubicBezTo>
                <a:cubicBezTo>
                  <a:pt x="1235" y="1927"/>
                  <a:pt x="1204" y="1856"/>
                  <a:pt x="1173" y="1803"/>
                </a:cubicBezTo>
                <a:cubicBezTo>
                  <a:pt x="1142" y="1750"/>
                  <a:pt x="1094" y="1687"/>
                  <a:pt x="1072" y="1653"/>
                </a:cubicBezTo>
                <a:cubicBezTo>
                  <a:pt x="1050" y="1619"/>
                  <a:pt x="1031" y="1614"/>
                  <a:pt x="1039" y="1598"/>
                </a:cubicBezTo>
                <a:cubicBezTo>
                  <a:pt x="1047" y="1582"/>
                  <a:pt x="1097" y="1566"/>
                  <a:pt x="1120" y="1554"/>
                </a:cubicBezTo>
                <a:cubicBezTo>
                  <a:pt x="1143" y="1542"/>
                  <a:pt x="1160" y="1521"/>
                  <a:pt x="1179" y="1526"/>
                </a:cubicBezTo>
                <a:cubicBezTo>
                  <a:pt x="1198" y="1531"/>
                  <a:pt x="1205" y="1572"/>
                  <a:pt x="1237" y="1587"/>
                </a:cubicBezTo>
                <a:cubicBezTo>
                  <a:pt x="1269" y="1602"/>
                  <a:pt x="1337" y="1619"/>
                  <a:pt x="1373" y="1617"/>
                </a:cubicBezTo>
                <a:cubicBezTo>
                  <a:pt x="1410" y="1615"/>
                  <a:pt x="1435" y="1592"/>
                  <a:pt x="1458" y="1573"/>
                </a:cubicBezTo>
                <a:cubicBezTo>
                  <a:pt x="1482" y="1553"/>
                  <a:pt x="1501" y="1527"/>
                  <a:pt x="1515" y="1499"/>
                </a:cubicBezTo>
                <a:cubicBezTo>
                  <a:pt x="1529" y="1471"/>
                  <a:pt x="1542" y="1439"/>
                  <a:pt x="1540" y="1404"/>
                </a:cubicBezTo>
                <a:cubicBezTo>
                  <a:pt x="1538" y="1369"/>
                  <a:pt x="1522" y="1318"/>
                  <a:pt x="1500" y="1289"/>
                </a:cubicBezTo>
                <a:cubicBezTo>
                  <a:pt x="1478" y="1260"/>
                  <a:pt x="1436" y="1241"/>
                  <a:pt x="1407" y="1229"/>
                </a:cubicBezTo>
                <a:cubicBezTo>
                  <a:pt x="1378" y="1217"/>
                  <a:pt x="1355" y="1215"/>
                  <a:pt x="1326" y="1218"/>
                </a:cubicBezTo>
                <a:cubicBezTo>
                  <a:pt x="1297" y="1221"/>
                  <a:pt x="1256" y="1235"/>
                  <a:pt x="1233" y="1250"/>
                </a:cubicBezTo>
                <a:cubicBezTo>
                  <a:pt x="1210" y="1265"/>
                  <a:pt x="1198" y="1288"/>
                  <a:pt x="1186" y="1306"/>
                </a:cubicBezTo>
                <a:cubicBezTo>
                  <a:pt x="1174" y="1324"/>
                  <a:pt x="1166" y="1340"/>
                  <a:pt x="1161" y="1359"/>
                </a:cubicBezTo>
                <a:cubicBezTo>
                  <a:pt x="1155" y="1377"/>
                  <a:pt x="1150" y="1401"/>
                  <a:pt x="1148" y="1421"/>
                </a:cubicBezTo>
                <a:cubicBezTo>
                  <a:pt x="1146" y="1441"/>
                  <a:pt x="1156" y="1464"/>
                  <a:pt x="1152" y="1479"/>
                </a:cubicBezTo>
                <a:cubicBezTo>
                  <a:pt x="1148" y="1494"/>
                  <a:pt x="1135" y="1501"/>
                  <a:pt x="1122" y="1511"/>
                </a:cubicBezTo>
                <a:cubicBezTo>
                  <a:pt x="1109" y="1521"/>
                  <a:pt x="1097" y="1530"/>
                  <a:pt x="1075" y="1539"/>
                </a:cubicBezTo>
                <a:cubicBezTo>
                  <a:pt x="1053" y="1548"/>
                  <a:pt x="1026" y="1574"/>
                  <a:pt x="991" y="1563"/>
                </a:cubicBezTo>
                <a:cubicBezTo>
                  <a:pt x="956" y="1552"/>
                  <a:pt x="909" y="1503"/>
                  <a:pt x="862" y="1470"/>
                </a:cubicBezTo>
                <a:cubicBezTo>
                  <a:pt x="815" y="1437"/>
                  <a:pt x="749" y="1417"/>
                  <a:pt x="709" y="1367"/>
                </a:cubicBezTo>
                <a:cubicBezTo>
                  <a:pt x="669" y="1317"/>
                  <a:pt x="639" y="1304"/>
                  <a:pt x="620" y="1168"/>
                </a:cubicBezTo>
                <a:cubicBezTo>
                  <a:pt x="601" y="1032"/>
                  <a:pt x="607" y="722"/>
                  <a:pt x="593" y="550"/>
                </a:cubicBezTo>
                <a:cubicBezTo>
                  <a:pt x="579" y="378"/>
                  <a:pt x="579" y="224"/>
                  <a:pt x="535" y="135"/>
                </a:cubicBezTo>
                <a:cubicBezTo>
                  <a:pt x="491" y="45"/>
                  <a:pt x="394" y="19"/>
                  <a:pt x="324" y="9"/>
                </a:cubicBezTo>
                <a:cubicBezTo>
                  <a:pt x="253" y="0"/>
                  <a:pt x="157" y="67"/>
                  <a:pt x="112" y="83"/>
                </a:cubicBezTo>
              </a:path>
            </a:pathLst>
          </a:custGeom>
          <a:noFill/>
          <a:ln w="1905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2" name="Freeform 14"/>
          <p:cNvSpPr>
            <a:spLocks/>
          </p:cNvSpPr>
          <p:nvPr/>
        </p:nvSpPr>
        <p:spPr bwMode="auto">
          <a:xfrm>
            <a:off x="3225800" y="3127375"/>
            <a:ext cx="712788" cy="1081088"/>
          </a:xfrm>
          <a:custGeom>
            <a:avLst/>
            <a:gdLst>
              <a:gd name="T0" fmla="*/ 422 w 449"/>
              <a:gd name="T1" fmla="*/ 410 h 681"/>
              <a:gd name="T2" fmla="*/ 401 w 449"/>
              <a:gd name="T3" fmla="*/ 372 h 681"/>
              <a:gd name="T4" fmla="*/ 442 w 449"/>
              <a:gd name="T5" fmla="*/ 281 h 681"/>
              <a:gd name="T6" fmla="*/ 429 w 449"/>
              <a:gd name="T7" fmla="*/ 129 h 681"/>
              <a:gd name="T8" fmla="*/ 316 w 449"/>
              <a:gd name="T9" fmla="*/ 22 h 681"/>
              <a:gd name="T10" fmla="*/ 179 w 449"/>
              <a:gd name="T11" fmla="*/ 7 h 681"/>
              <a:gd name="T12" fmla="*/ 67 w 449"/>
              <a:gd name="T13" fmla="*/ 63 h 681"/>
              <a:gd name="T14" fmla="*/ 7 w 449"/>
              <a:gd name="T15" fmla="*/ 187 h 681"/>
              <a:gd name="T16" fmla="*/ 26 w 449"/>
              <a:gd name="T17" fmla="*/ 312 h 681"/>
              <a:gd name="T18" fmla="*/ 112 w 449"/>
              <a:gd name="T19" fmla="*/ 420 h 681"/>
              <a:gd name="T20" fmla="*/ 251 w 449"/>
              <a:gd name="T21" fmla="*/ 458 h 681"/>
              <a:gd name="T22" fmla="*/ 350 w 449"/>
              <a:gd name="T23" fmla="*/ 437 h 681"/>
              <a:gd name="T24" fmla="*/ 426 w 449"/>
              <a:gd name="T25" fmla="*/ 525 h 681"/>
              <a:gd name="T26" fmla="*/ 344 w 449"/>
              <a:gd name="T27" fmla="*/ 598 h 681"/>
              <a:gd name="T28" fmla="*/ 222 w 449"/>
              <a:gd name="T29"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681">
                <a:moveTo>
                  <a:pt x="422" y="410"/>
                </a:moveTo>
                <a:cubicBezTo>
                  <a:pt x="418" y="404"/>
                  <a:pt x="398" y="392"/>
                  <a:pt x="401" y="372"/>
                </a:cubicBezTo>
                <a:cubicBezTo>
                  <a:pt x="405" y="351"/>
                  <a:pt x="438" y="321"/>
                  <a:pt x="442" y="281"/>
                </a:cubicBezTo>
                <a:cubicBezTo>
                  <a:pt x="447" y="240"/>
                  <a:pt x="449" y="173"/>
                  <a:pt x="429" y="129"/>
                </a:cubicBezTo>
                <a:cubicBezTo>
                  <a:pt x="408" y="86"/>
                  <a:pt x="358" y="42"/>
                  <a:pt x="316" y="22"/>
                </a:cubicBezTo>
                <a:cubicBezTo>
                  <a:pt x="274" y="2"/>
                  <a:pt x="220" y="0"/>
                  <a:pt x="179" y="7"/>
                </a:cubicBezTo>
                <a:cubicBezTo>
                  <a:pt x="138" y="14"/>
                  <a:pt x="96" y="33"/>
                  <a:pt x="67" y="63"/>
                </a:cubicBezTo>
                <a:cubicBezTo>
                  <a:pt x="38" y="93"/>
                  <a:pt x="14" y="146"/>
                  <a:pt x="7" y="187"/>
                </a:cubicBezTo>
                <a:cubicBezTo>
                  <a:pt x="0" y="228"/>
                  <a:pt x="9" y="273"/>
                  <a:pt x="26" y="312"/>
                </a:cubicBezTo>
                <a:cubicBezTo>
                  <a:pt x="43" y="351"/>
                  <a:pt x="75" y="396"/>
                  <a:pt x="112" y="420"/>
                </a:cubicBezTo>
                <a:cubicBezTo>
                  <a:pt x="150" y="445"/>
                  <a:pt x="211" y="455"/>
                  <a:pt x="251" y="458"/>
                </a:cubicBezTo>
                <a:cubicBezTo>
                  <a:pt x="291" y="460"/>
                  <a:pt x="321" y="425"/>
                  <a:pt x="350" y="437"/>
                </a:cubicBezTo>
                <a:cubicBezTo>
                  <a:pt x="380" y="448"/>
                  <a:pt x="427" y="498"/>
                  <a:pt x="426" y="525"/>
                </a:cubicBezTo>
                <a:cubicBezTo>
                  <a:pt x="425" y="552"/>
                  <a:pt x="379" y="573"/>
                  <a:pt x="344" y="598"/>
                </a:cubicBezTo>
                <a:cubicBezTo>
                  <a:pt x="310" y="624"/>
                  <a:pt x="248" y="664"/>
                  <a:pt x="222" y="68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7" name="AutoShape 19"/>
          <p:cNvSpPr>
            <a:spLocks noChangeArrowheads="1"/>
          </p:cNvSpPr>
          <p:nvPr/>
        </p:nvSpPr>
        <p:spPr bwMode="auto">
          <a:xfrm>
            <a:off x="2895600" y="13716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8" name="AutoShape 20"/>
          <p:cNvSpPr>
            <a:spLocks/>
          </p:cNvSpPr>
          <p:nvPr/>
        </p:nvSpPr>
        <p:spPr bwMode="auto">
          <a:xfrm>
            <a:off x="990600" y="700088"/>
            <a:ext cx="1000125" cy="609600"/>
          </a:xfrm>
          <a:prstGeom prst="callout2">
            <a:avLst>
              <a:gd name="adj1" fmla="val 18750"/>
              <a:gd name="adj2" fmla="val 107620"/>
              <a:gd name="adj3" fmla="val 18750"/>
              <a:gd name="adj4" fmla="val 161588"/>
              <a:gd name="adj5" fmla="val 115366"/>
              <a:gd name="adj6" fmla="val 217778"/>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sym typeface="Symbol" pitchFamily="18" charset="2"/>
              </a:rPr>
              <a:t>F</a:t>
            </a:r>
            <a:r>
              <a:rPr lang="en-US" sz="1400">
                <a:solidFill>
                  <a:srgbClr val="FF9933"/>
                </a:solidFill>
                <a:latin typeface="Lucida Sans Unicode" pitchFamily="34" charset="0"/>
                <a:sym typeface="Symbol" pitchFamily="18" charset="2"/>
              </a:rPr>
              <a:t>I</a:t>
            </a:r>
            <a:r>
              <a:rPr lang="en-US">
                <a:solidFill>
                  <a:srgbClr val="FF9933"/>
                </a:solidFill>
                <a:latin typeface="Lucida Sans Unicode" pitchFamily="34" charset="0"/>
                <a:sym typeface="Symbol" pitchFamily="18" charset="2"/>
              </a:rPr>
              <a:t>O</a:t>
            </a:r>
            <a:r>
              <a:rPr lang="en-US" sz="1400">
                <a:solidFill>
                  <a:srgbClr val="FF9933"/>
                </a:solidFill>
                <a:latin typeface="Lucida Sans Unicode" pitchFamily="34" charset="0"/>
                <a:sym typeface="Symbol" pitchFamily="18" charset="2"/>
              </a:rPr>
              <a:t>2</a:t>
            </a:r>
            <a:endParaRPr lang="en-US" sz="1400">
              <a:solidFill>
                <a:srgbClr val="FF9933"/>
              </a:solidFill>
              <a:latin typeface="Lucida Sans Unicode" pitchFamily="34" charset="0"/>
            </a:endParaRPr>
          </a:p>
        </p:txBody>
      </p:sp>
      <p:sp>
        <p:nvSpPr>
          <p:cNvPr id="268309" name="AutoShape 21"/>
          <p:cNvSpPr>
            <a:spLocks/>
          </p:cNvSpPr>
          <p:nvPr/>
        </p:nvSpPr>
        <p:spPr bwMode="auto">
          <a:xfrm>
            <a:off x="304800" y="2209800"/>
            <a:ext cx="2085975" cy="609600"/>
          </a:xfrm>
          <a:prstGeom prst="callout2">
            <a:avLst>
              <a:gd name="adj1" fmla="val 18750"/>
              <a:gd name="adj2" fmla="val 103653"/>
              <a:gd name="adj3" fmla="val 18750"/>
              <a:gd name="adj4" fmla="val 126634"/>
              <a:gd name="adj5" fmla="val 203125"/>
              <a:gd name="adj6" fmla="val 150611"/>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dirty="0">
                <a:solidFill>
                  <a:srgbClr val="FF9933"/>
                </a:solidFill>
                <a:latin typeface="Lucida Sans Unicode" pitchFamily="34" charset="0"/>
              </a:rPr>
              <a:t>Ventilation without perfusion</a:t>
            </a:r>
          </a:p>
          <a:p>
            <a:pPr algn="r" eaLnBrk="1" hangingPunct="1"/>
            <a:r>
              <a:rPr lang="en-US" dirty="0">
                <a:solidFill>
                  <a:srgbClr val="FF9933"/>
                </a:solidFill>
                <a:latin typeface="Lucida Sans Unicode" pitchFamily="34" charset="0"/>
              </a:rPr>
              <a:t>(</a:t>
            </a:r>
            <a:r>
              <a:rPr lang="en-US" dirty="0" err="1">
                <a:solidFill>
                  <a:srgbClr val="FF9933"/>
                </a:solidFill>
                <a:latin typeface="Lucida Sans Unicode" pitchFamily="34" charset="0"/>
              </a:rPr>
              <a:t>deadspace</a:t>
            </a:r>
            <a:r>
              <a:rPr lang="en-US" dirty="0">
                <a:solidFill>
                  <a:srgbClr val="FF9933"/>
                </a:solidFill>
                <a:latin typeface="Lucida Sans Unicode" pitchFamily="34" charset="0"/>
              </a:rPr>
              <a:t> ventilation)</a:t>
            </a:r>
          </a:p>
        </p:txBody>
      </p:sp>
      <p:sp>
        <p:nvSpPr>
          <p:cNvPr id="268310" name="AutoShape 22"/>
          <p:cNvSpPr>
            <a:spLocks/>
          </p:cNvSpPr>
          <p:nvPr/>
        </p:nvSpPr>
        <p:spPr bwMode="auto">
          <a:xfrm>
            <a:off x="381000" y="3919538"/>
            <a:ext cx="1747838" cy="609600"/>
          </a:xfrm>
          <a:prstGeom prst="callout2">
            <a:avLst>
              <a:gd name="adj1" fmla="val 18750"/>
              <a:gd name="adj2" fmla="val 104361"/>
              <a:gd name="adj3" fmla="val 18750"/>
              <a:gd name="adj4" fmla="val 134606"/>
              <a:gd name="adj5" fmla="val 107032"/>
              <a:gd name="adj6" fmla="val 165940"/>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rPr>
              <a:t>Diffusion abnormality</a:t>
            </a:r>
          </a:p>
        </p:txBody>
      </p:sp>
      <p:sp>
        <p:nvSpPr>
          <p:cNvPr id="268311" name="AutoShape 23"/>
          <p:cNvSpPr>
            <a:spLocks/>
          </p:cNvSpPr>
          <p:nvPr/>
        </p:nvSpPr>
        <p:spPr bwMode="auto">
          <a:xfrm>
            <a:off x="609600" y="5221288"/>
            <a:ext cx="1430338" cy="609600"/>
          </a:xfrm>
          <a:prstGeom prst="callout2">
            <a:avLst>
              <a:gd name="adj1" fmla="val 18750"/>
              <a:gd name="adj2" fmla="val 105329"/>
              <a:gd name="adj3" fmla="val 18750"/>
              <a:gd name="adj4" fmla="val 152606"/>
              <a:gd name="adj5" fmla="val 55731"/>
              <a:gd name="adj6" fmla="val 201667"/>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dirty="0">
                <a:solidFill>
                  <a:schemeClr val="bg1"/>
                </a:solidFill>
                <a:latin typeface="Lucida Sans Unicode" pitchFamily="34" charset="0"/>
              </a:rPr>
              <a:t>Perfusion without ventilation (shunting)</a:t>
            </a:r>
          </a:p>
        </p:txBody>
      </p:sp>
      <p:sp>
        <p:nvSpPr>
          <p:cNvPr id="268312" name="AutoShape 24"/>
          <p:cNvSpPr>
            <a:spLocks/>
          </p:cNvSpPr>
          <p:nvPr/>
        </p:nvSpPr>
        <p:spPr bwMode="auto">
          <a:xfrm>
            <a:off x="6615113" y="2679700"/>
            <a:ext cx="2147887" cy="609600"/>
          </a:xfrm>
          <a:prstGeom prst="callout2">
            <a:avLst>
              <a:gd name="adj1" fmla="val 18750"/>
              <a:gd name="adj2" fmla="val -3546"/>
              <a:gd name="adj3" fmla="val 18750"/>
              <a:gd name="adj4" fmla="val -20472"/>
              <a:gd name="adj5" fmla="val 135676"/>
              <a:gd name="adj6" fmla="val -37991"/>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rgbClr val="FF9933"/>
                </a:solidFill>
                <a:latin typeface="Lucida Sans Unicode" pitchFamily="34" charset="0"/>
              </a:rPr>
              <a:t>Hypoventilation</a:t>
            </a:r>
          </a:p>
        </p:txBody>
      </p:sp>
      <p:sp>
        <p:nvSpPr>
          <p:cNvPr id="268313" name="AutoShape 25"/>
          <p:cNvSpPr>
            <a:spLocks/>
          </p:cNvSpPr>
          <p:nvPr/>
        </p:nvSpPr>
        <p:spPr bwMode="auto">
          <a:xfrm>
            <a:off x="6877050" y="4608513"/>
            <a:ext cx="1352550" cy="609600"/>
          </a:xfrm>
          <a:prstGeom prst="callout2">
            <a:avLst>
              <a:gd name="adj1" fmla="val 18750"/>
              <a:gd name="adj2" fmla="val -5634"/>
              <a:gd name="adj3" fmla="val 18750"/>
              <a:gd name="adj4" fmla="val -32394"/>
              <a:gd name="adj5" fmla="val 74218"/>
              <a:gd name="adj6" fmla="val -60213"/>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rgbClr val="FF9933"/>
                </a:solidFill>
                <a:latin typeface="Lucida Sans Unicode" pitchFamily="34" charset="0"/>
              </a:rPr>
              <a:t>Normal</a:t>
            </a:r>
          </a:p>
        </p:txBody>
      </p:sp>
      <p:sp>
        <p:nvSpPr>
          <p:cNvPr id="268314" name="AutoShape 26"/>
          <p:cNvSpPr>
            <a:spLocks noChangeArrowheads="1"/>
          </p:cNvSpPr>
          <p:nvPr/>
        </p:nvSpPr>
        <p:spPr bwMode="auto">
          <a:xfrm>
            <a:off x="5715000" y="39624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5" name="AutoShape 27"/>
          <p:cNvSpPr>
            <a:spLocks noChangeArrowheads="1"/>
          </p:cNvSpPr>
          <p:nvPr/>
        </p:nvSpPr>
        <p:spPr bwMode="auto">
          <a:xfrm>
            <a:off x="3124200" y="48006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6" name="AutoShape 28"/>
          <p:cNvSpPr>
            <a:spLocks noChangeArrowheads="1"/>
          </p:cNvSpPr>
          <p:nvPr/>
        </p:nvSpPr>
        <p:spPr bwMode="auto">
          <a:xfrm>
            <a:off x="5715000" y="54102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7" name="AutoShape 29"/>
          <p:cNvSpPr>
            <a:spLocks noChangeArrowheads="1"/>
          </p:cNvSpPr>
          <p:nvPr/>
        </p:nvSpPr>
        <p:spPr bwMode="auto">
          <a:xfrm>
            <a:off x="3352800" y="56388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amma/>
                  <a:tint val="87843"/>
                  <a:invGamma/>
                </a:srgbClr>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8318" name="rf1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01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9417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83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831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normAutofit fontScale="90000"/>
          </a:bodyPr>
          <a:lstStyle/>
          <a:p>
            <a:r>
              <a:rPr lang="en-US"/>
              <a:t>Perfusion without ventilation (shunting)</a:t>
            </a:r>
          </a:p>
        </p:txBody>
      </p:sp>
      <p:sp>
        <p:nvSpPr>
          <p:cNvPr id="385027" name="Rectangle 3"/>
          <p:cNvSpPr>
            <a:spLocks noGrp="1" noChangeArrowheads="1"/>
          </p:cNvSpPr>
          <p:nvPr>
            <p:ph type="body" idx="1"/>
          </p:nvPr>
        </p:nvSpPr>
        <p:spPr/>
        <p:txBody>
          <a:bodyPr/>
          <a:lstStyle/>
          <a:p>
            <a:pPr>
              <a:buFontTx/>
              <a:buNone/>
            </a:pPr>
            <a:r>
              <a:rPr lang="en-US" dirty="0"/>
              <a:t>Intra-pulmonary</a:t>
            </a:r>
          </a:p>
          <a:p>
            <a:r>
              <a:rPr lang="en-US" dirty="0">
                <a:solidFill>
                  <a:schemeClr val="tx1"/>
                </a:solidFill>
              </a:rPr>
              <a:t>Small airways occluded ( </a:t>
            </a:r>
            <a:r>
              <a:rPr lang="en-US" dirty="0" err="1">
                <a:solidFill>
                  <a:schemeClr val="tx1"/>
                </a:solidFill>
              </a:rPr>
              <a:t>e.g</a:t>
            </a:r>
            <a:r>
              <a:rPr lang="en-US" dirty="0">
                <a:solidFill>
                  <a:schemeClr val="tx1"/>
                </a:solidFill>
              </a:rPr>
              <a:t> asthma, chronic bronchitis)</a:t>
            </a:r>
          </a:p>
          <a:p>
            <a:endParaRPr lang="en-US" dirty="0">
              <a:solidFill>
                <a:schemeClr val="tx1"/>
              </a:solidFill>
            </a:endParaRPr>
          </a:p>
          <a:p>
            <a:r>
              <a:rPr lang="en-US" dirty="0">
                <a:solidFill>
                  <a:schemeClr val="tx1"/>
                </a:solidFill>
              </a:rPr>
              <a:t>Alveoli are filled with fluid ( </a:t>
            </a:r>
            <a:r>
              <a:rPr lang="en-US" dirty="0" err="1">
                <a:solidFill>
                  <a:schemeClr val="tx1"/>
                </a:solidFill>
              </a:rPr>
              <a:t>e.g</a:t>
            </a:r>
            <a:r>
              <a:rPr lang="en-US" dirty="0">
                <a:solidFill>
                  <a:schemeClr val="tx1"/>
                </a:solidFill>
              </a:rPr>
              <a:t> </a:t>
            </a:r>
            <a:r>
              <a:rPr lang="en-US" dirty="0" err="1">
                <a:solidFill>
                  <a:schemeClr val="tx1"/>
                </a:solidFill>
              </a:rPr>
              <a:t>pulm</a:t>
            </a:r>
            <a:r>
              <a:rPr lang="en-US" dirty="0">
                <a:solidFill>
                  <a:schemeClr val="tx1"/>
                </a:solidFill>
              </a:rPr>
              <a:t> edema, pneumonia)</a:t>
            </a:r>
          </a:p>
          <a:p>
            <a:endParaRPr lang="en-US" dirty="0">
              <a:solidFill>
                <a:schemeClr val="tx1"/>
              </a:solidFill>
            </a:endParaRPr>
          </a:p>
          <a:p>
            <a:r>
              <a:rPr lang="en-US" dirty="0">
                <a:solidFill>
                  <a:schemeClr val="tx1"/>
                </a:solidFill>
              </a:rPr>
              <a:t>Alveolar collapse ( </a:t>
            </a:r>
            <a:r>
              <a:rPr lang="en-US" dirty="0" err="1">
                <a:solidFill>
                  <a:schemeClr val="tx1"/>
                </a:solidFill>
              </a:rPr>
              <a:t>e.g</a:t>
            </a:r>
            <a:r>
              <a:rPr lang="en-US" dirty="0">
                <a:solidFill>
                  <a:schemeClr val="tx1"/>
                </a:solidFill>
              </a:rPr>
              <a:t> atelectasis)</a:t>
            </a:r>
          </a:p>
          <a:p>
            <a:pPr>
              <a:buFontTx/>
              <a:buNone/>
            </a:pPr>
            <a:endParaRPr lang="en-US" dirty="0">
              <a:solidFill>
                <a:schemeClr val="tx1"/>
              </a:solidFill>
            </a:endParaRPr>
          </a:p>
          <a:p>
            <a:endParaRPr lang="en-US" dirty="0"/>
          </a:p>
        </p:txBody>
      </p:sp>
    </p:spTree>
    <p:extLst>
      <p:ext uri="{BB962C8B-B14F-4D97-AF65-F5344CB8AC3E}">
        <p14:creationId xmlns:p14="http://schemas.microsoft.com/office/powerpoint/2010/main" val="138288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Dead space </a:t>
            </a:r>
            <a:r>
              <a:rPr lang="en-US" dirty="0" smtClean="0"/>
              <a:t>ventilation</a:t>
            </a:r>
            <a:endParaRPr lang="en-US" dirty="0"/>
          </a:p>
        </p:txBody>
      </p:sp>
      <p:sp>
        <p:nvSpPr>
          <p:cNvPr id="384003" name="Rectangle 3"/>
          <p:cNvSpPr>
            <a:spLocks noGrp="1" noChangeArrowheads="1"/>
          </p:cNvSpPr>
          <p:nvPr>
            <p:ph type="body" idx="1"/>
          </p:nvPr>
        </p:nvSpPr>
        <p:spPr/>
        <p:txBody>
          <a:bodyPr/>
          <a:lstStyle/>
          <a:p>
            <a:r>
              <a:rPr lang="en-US">
                <a:solidFill>
                  <a:schemeClr val="tx1"/>
                </a:solidFill>
              </a:rPr>
              <a:t>DSV increase:</a:t>
            </a:r>
          </a:p>
          <a:p>
            <a:r>
              <a:rPr lang="en-US">
                <a:solidFill>
                  <a:schemeClr val="tx1"/>
                </a:solidFill>
              </a:rPr>
              <a:t>Alveolar-capillary interface destroyed e.g emphysema</a:t>
            </a:r>
          </a:p>
          <a:p>
            <a:r>
              <a:rPr lang="en-US">
                <a:solidFill>
                  <a:schemeClr val="tx1"/>
                </a:solidFill>
              </a:rPr>
              <a:t>Blood flow is reduced e.g CHF, PE</a:t>
            </a:r>
          </a:p>
          <a:p>
            <a:r>
              <a:rPr lang="en-US">
                <a:solidFill>
                  <a:schemeClr val="tx1"/>
                </a:solidFill>
              </a:rPr>
              <a:t>Overdistended  alveoli e.g positive- pressure ventilation</a:t>
            </a:r>
          </a:p>
        </p:txBody>
      </p:sp>
    </p:spTree>
    <p:extLst>
      <p:ext uri="{BB962C8B-B14F-4D97-AF65-F5344CB8AC3E}">
        <p14:creationId xmlns:p14="http://schemas.microsoft.com/office/powerpoint/2010/main" val="391124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2626" name="Freeform 1026"/>
          <p:cNvSpPr>
            <a:spLocks/>
          </p:cNvSpPr>
          <p:nvPr/>
        </p:nvSpPr>
        <p:spPr bwMode="auto">
          <a:xfrm>
            <a:off x="3589338" y="228600"/>
            <a:ext cx="1646237" cy="1776413"/>
          </a:xfrm>
          <a:custGeom>
            <a:avLst/>
            <a:gdLst>
              <a:gd name="T0" fmla="*/ 141 w 913"/>
              <a:gd name="T1" fmla="*/ 689 h 962"/>
              <a:gd name="T2" fmla="*/ 117 w 913"/>
              <a:gd name="T3" fmla="*/ 701 h 962"/>
              <a:gd name="T4" fmla="*/ 108 w 913"/>
              <a:gd name="T5" fmla="*/ 680 h 962"/>
              <a:gd name="T6" fmla="*/ 94 w 913"/>
              <a:gd name="T7" fmla="*/ 637 h 962"/>
              <a:gd name="T8" fmla="*/ 0 w 913"/>
              <a:gd name="T9" fmla="*/ 637 h 962"/>
              <a:gd name="T10" fmla="*/ 94 w 913"/>
              <a:gd name="T11" fmla="*/ 372 h 962"/>
              <a:gd name="T12" fmla="*/ 156 w 913"/>
              <a:gd name="T13" fmla="*/ 151 h 962"/>
              <a:gd name="T14" fmla="*/ 414 w 913"/>
              <a:gd name="T15" fmla="*/ 8 h 962"/>
              <a:gd name="T16" fmla="*/ 725 w 913"/>
              <a:gd name="T17" fmla="*/ 101 h 962"/>
              <a:gd name="T18" fmla="*/ 906 w 913"/>
              <a:gd name="T19" fmla="*/ 398 h 962"/>
              <a:gd name="T20" fmla="*/ 769 w 913"/>
              <a:gd name="T21" fmla="*/ 763 h 962"/>
              <a:gd name="T22" fmla="*/ 738 w 913"/>
              <a:gd name="T23" fmla="*/ 962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962">
                <a:moveTo>
                  <a:pt x="141" y="689"/>
                </a:moveTo>
                <a:cubicBezTo>
                  <a:pt x="137" y="691"/>
                  <a:pt x="122" y="702"/>
                  <a:pt x="117" y="701"/>
                </a:cubicBezTo>
                <a:cubicBezTo>
                  <a:pt x="112" y="700"/>
                  <a:pt x="112" y="691"/>
                  <a:pt x="108" y="680"/>
                </a:cubicBezTo>
                <a:cubicBezTo>
                  <a:pt x="104" y="669"/>
                  <a:pt x="112" y="644"/>
                  <a:pt x="94" y="637"/>
                </a:cubicBezTo>
                <a:lnTo>
                  <a:pt x="0" y="637"/>
                </a:lnTo>
                <a:cubicBezTo>
                  <a:pt x="0" y="592"/>
                  <a:pt x="67" y="453"/>
                  <a:pt x="94" y="372"/>
                </a:cubicBezTo>
                <a:cubicBezTo>
                  <a:pt x="120" y="290"/>
                  <a:pt x="103" y="212"/>
                  <a:pt x="156" y="151"/>
                </a:cubicBezTo>
                <a:cubicBezTo>
                  <a:pt x="209" y="90"/>
                  <a:pt x="319" y="16"/>
                  <a:pt x="414" y="8"/>
                </a:cubicBezTo>
                <a:cubicBezTo>
                  <a:pt x="509" y="0"/>
                  <a:pt x="643" y="36"/>
                  <a:pt x="725" y="101"/>
                </a:cubicBezTo>
                <a:cubicBezTo>
                  <a:pt x="807" y="166"/>
                  <a:pt x="899" y="288"/>
                  <a:pt x="906" y="398"/>
                </a:cubicBezTo>
                <a:cubicBezTo>
                  <a:pt x="913" y="508"/>
                  <a:pt x="797" y="669"/>
                  <a:pt x="769" y="763"/>
                </a:cubicBezTo>
                <a:cubicBezTo>
                  <a:pt x="741" y="857"/>
                  <a:pt x="744" y="921"/>
                  <a:pt x="738" y="96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7" name="Freeform 1027"/>
          <p:cNvSpPr>
            <a:spLocks/>
          </p:cNvSpPr>
          <p:nvPr/>
        </p:nvSpPr>
        <p:spPr bwMode="auto">
          <a:xfrm>
            <a:off x="3687763" y="1677988"/>
            <a:ext cx="476250" cy="336550"/>
          </a:xfrm>
          <a:custGeom>
            <a:avLst/>
            <a:gdLst>
              <a:gd name="T0" fmla="*/ 80 w 264"/>
              <a:gd name="T1" fmla="*/ 0 h 182"/>
              <a:gd name="T2" fmla="*/ 50 w 264"/>
              <a:gd name="T3" fmla="*/ 9 h 182"/>
              <a:gd name="T4" fmla="*/ 32 w 264"/>
              <a:gd name="T5" fmla="*/ 57 h 182"/>
              <a:gd name="T6" fmla="*/ 39 w 264"/>
              <a:gd name="T7" fmla="*/ 116 h 182"/>
              <a:gd name="T8" fmla="*/ 264 w 264"/>
              <a:gd name="T9" fmla="*/ 182 h 182"/>
            </a:gdLst>
            <a:ahLst/>
            <a:cxnLst>
              <a:cxn ang="0">
                <a:pos x="T0" y="T1"/>
              </a:cxn>
              <a:cxn ang="0">
                <a:pos x="T2" y="T3"/>
              </a:cxn>
              <a:cxn ang="0">
                <a:pos x="T4" y="T5"/>
              </a:cxn>
              <a:cxn ang="0">
                <a:pos x="T6" y="T7"/>
              </a:cxn>
              <a:cxn ang="0">
                <a:pos x="T8" y="T9"/>
              </a:cxn>
            </a:cxnLst>
            <a:rect l="0" t="0" r="r" b="b"/>
            <a:pathLst>
              <a:path w="264" h="182">
                <a:moveTo>
                  <a:pt x="80" y="0"/>
                </a:moveTo>
                <a:cubicBezTo>
                  <a:pt x="75" y="1"/>
                  <a:pt x="58" y="0"/>
                  <a:pt x="50" y="9"/>
                </a:cubicBezTo>
                <a:cubicBezTo>
                  <a:pt x="42" y="18"/>
                  <a:pt x="34" y="39"/>
                  <a:pt x="32" y="57"/>
                </a:cubicBezTo>
                <a:cubicBezTo>
                  <a:pt x="30" y="75"/>
                  <a:pt x="0" y="95"/>
                  <a:pt x="39" y="116"/>
                </a:cubicBezTo>
                <a:cubicBezTo>
                  <a:pt x="78" y="137"/>
                  <a:pt x="226" y="171"/>
                  <a:pt x="264"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8" name="Freeform 1028"/>
          <p:cNvSpPr>
            <a:spLocks/>
          </p:cNvSpPr>
          <p:nvPr/>
        </p:nvSpPr>
        <p:spPr bwMode="auto">
          <a:xfrm>
            <a:off x="2438400" y="2679700"/>
            <a:ext cx="1849438" cy="3979863"/>
          </a:xfrm>
          <a:custGeom>
            <a:avLst/>
            <a:gdLst>
              <a:gd name="T0" fmla="*/ 1024 w 1026"/>
              <a:gd name="T1" fmla="*/ 510 h 2155"/>
              <a:gd name="T2" fmla="*/ 1015 w 1026"/>
              <a:gd name="T3" fmla="*/ 320 h 2155"/>
              <a:gd name="T4" fmla="*/ 960 w 1026"/>
              <a:gd name="T5" fmla="*/ 178 h 2155"/>
              <a:gd name="T6" fmla="*/ 779 w 1026"/>
              <a:gd name="T7" fmla="*/ 13 h 2155"/>
              <a:gd name="T8" fmla="*/ 416 w 1026"/>
              <a:gd name="T9" fmla="*/ 257 h 2155"/>
              <a:gd name="T10" fmla="*/ 84 w 1026"/>
              <a:gd name="T11" fmla="*/ 1054 h 2155"/>
              <a:gd name="T12" fmla="*/ 5 w 1026"/>
              <a:gd name="T13" fmla="*/ 1993 h 2155"/>
              <a:gd name="T14" fmla="*/ 116 w 1026"/>
              <a:gd name="T15" fmla="*/ 2025 h 2155"/>
              <a:gd name="T16" fmla="*/ 424 w 1026"/>
              <a:gd name="T17" fmla="*/ 1938 h 2155"/>
              <a:gd name="T18" fmla="*/ 926 w 1026"/>
              <a:gd name="T19" fmla="*/ 1930 h 2155"/>
              <a:gd name="T20" fmla="*/ 1008 w 1026"/>
              <a:gd name="T21" fmla="*/ 975 h 2155"/>
              <a:gd name="T22" fmla="*/ 1024 w 1026"/>
              <a:gd name="T23" fmla="*/ 63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6" h="2155">
                <a:moveTo>
                  <a:pt x="1024" y="510"/>
                </a:moveTo>
                <a:cubicBezTo>
                  <a:pt x="1022" y="479"/>
                  <a:pt x="1026" y="375"/>
                  <a:pt x="1015" y="320"/>
                </a:cubicBezTo>
                <a:cubicBezTo>
                  <a:pt x="1004" y="265"/>
                  <a:pt x="999" y="229"/>
                  <a:pt x="960" y="178"/>
                </a:cubicBezTo>
                <a:cubicBezTo>
                  <a:pt x="921" y="127"/>
                  <a:pt x="870" y="0"/>
                  <a:pt x="779" y="13"/>
                </a:cubicBezTo>
                <a:cubicBezTo>
                  <a:pt x="688" y="26"/>
                  <a:pt x="532" y="83"/>
                  <a:pt x="416" y="257"/>
                </a:cubicBezTo>
                <a:cubicBezTo>
                  <a:pt x="300" y="431"/>
                  <a:pt x="152" y="765"/>
                  <a:pt x="84" y="1054"/>
                </a:cubicBezTo>
                <a:cubicBezTo>
                  <a:pt x="16" y="1343"/>
                  <a:pt x="0" y="1831"/>
                  <a:pt x="5" y="1993"/>
                </a:cubicBezTo>
                <a:cubicBezTo>
                  <a:pt x="10" y="2155"/>
                  <a:pt x="46" y="2034"/>
                  <a:pt x="116" y="2025"/>
                </a:cubicBezTo>
                <a:cubicBezTo>
                  <a:pt x="186" y="2016"/>
                  <a:pt x="289" y="1954"/>
                  <a:pt x="424" y="1938"/>
                </a:cubicBezTo>
                <a:cubicBezTo>
                  <a:pt x="559" y="1922"/>
                  <a:pt x="829" y="2090"/>
                  <a:pt x="926" y="1930"/>
                </a:cubicBezTo>
                <a:cubicBezTo>
                  <a:pt x="1023" y="1770"/>
                  <a:pt x="992" y="1191"/>
                  <a:pt x="1008" y="975"/>
                </a:cubicBezTo>
                <a:cubicBezTo>
                  <a:pt x="1024" y="759"/>
                  <a:pt x="1021" y="705"/>
                  <a:pt x="1024" y="634"/>
                </a:cubicBezTo>
              </a:path>
            </a:pathLst>
          </a:custGeom>
          <a:noFill/>
          <a:ln w="19050" cmpd="sng">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9" name="Freeform 1029"/>
          <p:cNvSpPr>
            <a:spLocks/>
          </p:cNvSpPr>
          <p:nvPr/>
        </p:nvSpPr>
        <p:spPr bwMode="auto">
          <a:xfrm>
            <a:off x="4832350" y="2698750"/>
            <a:ext cx="1879600" cy="4071938"/>
          </a:xfrm>
          <a:custGeom>
            <a:avLst/>
            <a:gdLst>
              <a:gd name="T0" fmla="*/ 20 w 1042"/>
              <a:gd name="T1" fmla="*/ 486 h 2205"/>
              <a:gd name="T2" fmla="*/ 24 w 1042"/>
              <a:gd name="T3" fmla="*/ 320 h 2205"/>
              <a:gd name="T4" fmla="*/ 79 w 1042"/>
              <a:gd name="T5" fmla="*/ 178 h 2205"/>
              <a:gd name="T6" fmla="*/ 260 w 1042"/>
              <a:gd name="T7" fmla="*/ 13 h 2205"/>
              <a:gd name="T8" fmla="*/ 623 w 1042"/>
              <a:gd name="T9" fmla="*/ 257 h 2205"/>
              <a:gd name="T10" fmla="*/ 955 w 1042"/>
              <a:gd name="T11" fmla="*/ 1054 h 2205"/>
              <a:gd name="T12" fmla="*/ 1038 w 1042"/>
              <a:gd name="T13" fmla="*/ 2034 h 2205"/>
              <a:gd name="T14" fmla="*/ 930 w 1042"/>
              <a:gd name="T15" fmla="*/ 2079 h 2205"/>
              <a:gd name="T16" fmla="*/ 615 w 1042"/>
              <a:gd name="T17" fmla="*/ 1974 h 2205"/>
              <a:gd name="T18" fmla="*/ 219 w 1042"/>
              <a:gd name="T19" fmla="*/ 2043 h 2205"/>
              <a:gd name="T20" fmla="*/ 210 w 1042"/>
              <a:gd name="T21" fmla="*/ 1398 h 2205"/>
              <a:gd name="T22" fmla="*/ 31 w 1042"/>
              <a:gd name="T23" fmla="*/ 975 h 2205"/>
              <a:gd name="T24" fmla="*/ 21 w 1042"/>
              <a:gd name="T25" fmla="*/ 58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2205">
                <a:moveTo>
                  <a:pt x="20" y="486"/>
                </a:moveTo>
                <a:cubicBezTo>
                  <a:pt x="21" y="458"/>
                  <a:pt x="14" y="371"/>
                  <a:pt x="24" y="320"/>
                </a:cubicBezTo>
                <a:cubicBezTo>
                  <a:pt x="34" y="269"/>
                  <a:pt x="40" y="229"/>
                  <a:pt x="79" y="178"/>
                </a:cubicBezTo>
                <a:cubicBezTo>
                  <a:pt x="118" y="127"/>
                  <a:pt x="169" y="0"/>
                  <a:pt x="260" y="13"/>
                </a:cubicBezTo>
                <a:cubicBezTo>
                  <a:pt x="351" y="26"/>
                  <a:pt x="507" y="83"/>
                  <a:pt x="623" y="257"/>
                </a:cubicBezTo>
                <a:cubicBezTo>
                  <a:pt x="739" y="431"/>
                  <a:pt x="886" y="758"/>
                  <a:pt x="955" y="1054"/>
                </a:cubicBezTo>
                <a:cubicBezTo>
                  <a:pt x="1024" y="1350"/>
                  <a:pt x="1042" y="1863"/>
                  <a:pt x="1038" y="2034"/>
                </a:cubicBezTo>
                <a:cubicBezTo>
                  <a:pt x="1034" y="2205"/>
                  <a:pt x="1000" y="2089"/>
                  <a:pt x="930" y="2079"/>
                </a:cubicBezTo>
                <a:cubicBezTo>
                  <a:pt x="860" y="2069"/>
                  <a:pt x="733" y="1980"/>
                  <a:pt x="615" y="1974"/>
                </a:cubicBezTo>
                <a:cubicBezTo>
                  <a:pt x="497" y="1968"/>
                  <a:pt x="286" y="2139"/>
                  <a:pt x="219" y="2043"/>
                </a:cubicBezTo>
                <a:cubicBezTo>
                  <a:pt x="152" y="1947"/>
                  <a:pt x="241" y="1576"/>
                  <a:pt x="210" y="1398"/>
                </a:cubicBezTo>
                <a:cubicBezTo>
                  <a:pt x="179" y="1220"/>
                  <a:pt x="62" y="1110"/>
                  <a:pt x="31" y="975"/>
                </a:cubicBezTo>
                <a:cubicBezTo>
                  <a:pt x="0" y="840"/>
                  <a:pt x="23" y="669"/>
                  <a:pt x="21" y="588"/>
                </a:cubicBezTo>
              </a:path>
            </a:pathLst>
          </a:custGeom>
          <a:noFill/>
          <a:ln w="19050" cmpd="sng">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0" name="Freeform 1030"/>
          <p:cNvSpPr>
            <a:spLocks/>
          </p:cNvSpPr>
          <p:nvPr/>
        </p:nvSpPr>
        <p:spPr bwMode="auto">
          <a:xfrm>
            <a:off x="3563938" y="4197350"/>
            <a:ext cx="233362" cy="1157288"/>
          </a:xfrm>
          <a:custGeom>
            <a:avLst/>
            <a:gdLst>
              <a:gd name="T0" fmla="*/ 44 w 130"/>
              <a:gd name="T1" fmla="*/ 52 h 626"/>
              <a:gd name="T2" fmla="*/ 119 w 130"/>
              <a:gd name="T3" fmla="*/ 10 h 626"/>
              <a:gd name="T4" fmla="*/ 110 w 130"/>
              <a:gd name="T5" fmla="*/ 103 h 626"/>
              <a:gd name="T6" fmla="*/ 0 w 130"/>
              <a:gd name="T7" fmla="*/ 626 h 626"/>
            </a:gdLst>
            <a:ahLst/>
            <a:cxnLst>
              <a:cxn ang="0">
                <a:pos x="T0" y="T1"/>
              </a:cxn>
              <a:cxn ang="0">
                <a:pos x="T2" y="T3"/>
              </a:cxn>
              <a:cxn ang="0">
                <a:pos x="T4" y="T5"/>
              </a:cxn>
              <a:cxn ang="0">
                <a:pos x="T6" y="T7"/>
              </a:cxn>
            </a:cxnLst>
            <a:rect l="0" t="0" r="r" b="b"/>
            <a:pathLst>
              <a:path w="130" h="626">
                <a:moveTo>
                  <a:pt x="44" y="52"/>
                </a:moveTo>
                <a:cubicBezTo>
                  <a:pt x="56" y="45"/>
                  <a:pt x="108" y="2"/>
                  <a:pt x="119" y="10"/>
                </a:cubicBezTo>
                <a:cubicBezTo>
                  <a:pt x="130" y="18"/>
                  <a:pt x="130" y="0"/>
                  <a:pt x="110" y="103"/>
                </a:cubicBezTo>
                <a:cubicBezTo>
                  <a:pt x="90" y="206"/>
                  <a:pt x="23" y="517"/>
                  <a:pt x="0" y="626"/>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1" name="Freeform 1031"/>
          <p:cNvSpPr>
            <a:spLocks/>
          </p:cNvSpPr>
          <p:nvPr/>
        </p:nvSpPr>
        <p:spPr bwMode="auto">
          <a:xfrm>
            <a:off x="3416300" y="5357813"/>
            <a:ext cx="320675" cy="331787"/>
          </a:xfrm>
          <a:custGeom>
            <a:avLst/>
            <a:gdLst>
              <a:gd name="T0" fmla="*/ 82 w 178"/>
              <a:gd name="T1" fmla="*/ 0 h 180"/>
              <a:gd name="T2" fmla="*/ 24 w 178"/>
              <a:gd name="T3" fmla="*/ 32 h 180"/>
              <a:gd name="T4" fmla="*/ 10 w 178"/>
              <a:gd name="T5" fmla="*/ 50 h 180"/>
              <a:gd name="T6" fmla="*/ 8 w 178"/>
              <a:gd name="T7" fmla="*/ 92 h 180"/>
              <a:gd name="T8" fmla="*/ 2 w 178"/>
              <a:gd name="T9" fmla="*/ 128 h 180"/>
              <a:gd name="T10" fmla="*/ 20 w 178"/>
              <a:gd name="T11" fmla="*/ 152 h 180"/>
              <a:gd name="T12" fmla="*/ 62 w 178"/>
              <a:gd name="T13" fmla="*/ 162 h 180"/>
              <a:gd name="T14" fmla="*/ 96 w 178"/>
              <a:gd name="T15" fmla="*/ 158 h 180"/>
              <a:gd name="T16" fmla="*/ 140 w 178"/>
              <a:gd name="T17" fmla="*/ 174 h 180"/>
              <a:gd name="T18" fmla="*/ 162 w 178"/>
              <a:gd name="T19" fmla="*/ 120 h 180"/>
              <a:gd name="T20" fmla="*/ 174 w 178"/>
              <a:gd name="T21" fmla="*/ 66 h 180"/>
              <a:gd name="T22" fmla="*/ 140 w 178"/>
              <a:gd name="T2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0">
                <a:moveTo>
                  <a:pt x="82" y="0"/>
                </a:moveTo>
                <a:cubicBezTo>
                  <a:pt x="72" y="5"/>
                  <a:pt x="36" y="24"/>
                  <a:pt x="24" y="32"/>
                </a:cubicBezTo>
                <a:cubicBezTo>
                  <a:pt x="12" y="40"/>
                  <a:pt x="13" y="40"/>
                  <a:pt x="10" y="50"/>
                </a:cubicBezTo>
                <a:cubicBezTo>
                  <a:pt x="7" y="60"/>
                  <a:pt x="9" y="79"/>
                  <a:pt x="8" y="92"/>
                </a:cubicBezTo>
                <a:cubicBezTo>
                  <a:pt x="7" y="105"/>
                  <a:pt x="0" y="118"/>
                  <a:pt x="2" y="128"/>
                </a:cubicBezTo>
                <a:cubicBezTo>
                  <a:pt x="4" y="138"/>
                  <a:pt x="10" y="146"/>
                  <a:pt x="20" y="152"/>
                </a:cubicBezTo>
                <a:cubicBezTo>
                  <a:pt x="30" y="158"/>
                  <a:pt x="49" y="161"/>
                  <a:pt x="62" y="162"/>
                </a:cubicBezTo>
                <a:cubicBezTo>
                  <a:pt x="75" y="163"/>
                  <a:pt x="83" y="156"/>
                  <a:pt x="96" y="158"/>
                </a:cubicBezTo>
                <a:cubicBezTo>
                  <a:pt x="109" y="160"/>
                  <a:pt x="129" y="180"/>
                  <a:pt x="140" y="174"/>
                </a:cubicBezTo>
                <a:cubicBezTo>
                  <a:pt x="151" y="168"/>
                  <a:pt x="156" y="138"/>
                  <a:pt x="162" y="120"/>
                </a:cubicBezTo>
                <a:cubicBezTo>
                  <a:pt x="168" y="102"/>
                  <a:pt x="178" y="85"/>
                  <a:pt x="174" y="66"/>
                </a:cubicBezTo>
                <a:cubicBezTo>
                  <a:pt x="170" y="47"/>
                  <a:pt x="147" y="20"/>
                  <a:pt x="140" y="8"/>
                </a:cubicBezTo>
              </a:path>
            </a:pathLst>
          </a:custGeom>
          <a:solidFill>
            <a:srgbClr val="FFCC00"/>
          </a:solidFill>
          <a:ln w="19050" cmpd="sng">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3" name="Freeform 1033"/>
          <p:cNvSpPr>
            <a:spLocks/>
          </p:cNvSpPr>
          <p:nvPr/>
        </p:nvSpPr>
        <p:spPr bwMode="auto">
          <a:xfrm>
            <a:off x="2890838" y="4011613"/>
            <a:ext cx="787400" cy="822325"/>
          </a:xfrm>
          <a:custGeom>
            <a:avLst/>
            <a:gdLst>
              <a:gd name="T0" fmla="*/ 387 w 437"/>
              <a:gd name="T1" fmla="*/ 105 h 445"/>
              <a:gd name="T2" fmla="*/ 329 w 437"/>
              <a:gd name="T3" fmla="*/ 43 h 445"/>
              <a:gd name="T4" fmla="*/ 199 w 437"/>
              <a:gd name="T5" fmla="*/ 9 h 445"/>
              <a:gd name="T6" fmla="*/ 47 w 437"/>
              <a:gd name="T7" fmla="*/ 97 h 445"/>
              <a:gd name="T8" fmla="*/ 1 w 437"/>
              <a:gd name="T9" fmla="*/ 235 h 445"/>
              <a:gd name="T10" fmla="*/ 41 w 437"/>
              <a:gd name="T11" fmla="*/ 353 h 445"/>
              <a:gd name="T12" fmla="*/ 135 w 437"/>
              <a:gd name="T13" fmla="*/ 427 h 445"/>
              <a:gd name="T14" fmla="*/ 243 w 437"/>
              <a:gd name="T15" fmla="*/ 441 h 445"/>
              <a:gd name="T16" fmla="*/ 351 w 437"/>
              <a:gd name="T17" fmla="*/ 401 h 445"/>
              <a:gd name="T18" fmla="*/ 413 w 437"/>
              <a:gd name="T19" fmla="*/ 321 h 445"/>
              <a:gd name="T20" fmla="*/ 437 w 437"/>
              <a:gd name="T21" fmla="*/ 229 h 445"/>
              <a:gd name="T22" fmla="*/ 416 w 437"/>
              <a:gd name="T23" fmla="*/ 15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445">
                <a:moveTo>
                  <a:pt x="387" y="105"/>
                </a:moveTo>
                <a:cubicBezTo>
                  <a:pt x="377" y="95"/>
                  <a:pt x="360" y="59"/>
                  <a:pt x="329" y="43"/>
                </a:cubicBezTo>
                <a:cubicBezTo>
                  <a:pt x="298" y="27"/>
                  <a:pt x="246" y="0"/>
                  <a:pt x="199" y="9"/>
                </a:cubicBezTo>
                <a:cubicBezTo>
                  <a:pt x="152" y="18"/>
                  <a:pt x="80" y="59"/>
                  <a:pt x="47" y="97"/>
                </a:cubicBezTo>
                <a:cubicBezTo>
                  <a:pt x="14" y="135"/>
                  <a:pt x="2" y="192"/>
                  <a:pt x="1" y="235"/>
                </a:cubicBezTo>
                <a:cubicBezTo>
                  <a:pt x="0" y="278"/>
                  <a:pt x="19" y="321"/>
                  <a:pt x="41" y="353"/>
                </a:cubicBezTo>
                <a:cubicBezTo>
                  <a:pt x="63" y="385"/>
                  <a:pt x="101" y="412"/>
                  <a:pt x="135" y="427"/>
                </a:cubicBezTo>
                <a:cubicBezTo>
                  <a:pt x="169" y="442"/>
                  <a:pt x="207" y="445"/>
                  <a:pt x="243" y="441"/>
                </a:cubicBezTo>
                <a:cubicBezTo>
                  <a:pt x="279" y="437"/>
                  <a:pt x="323" y="421"/>
                  <a:pt x="351" y="401"/>
                </a:cubicBezTo>
                <a:cubicBezTo>
                  <a:pt x="379" y="381"/>
                  <a:pt x="399" y="350"/>
                  <a:pt x="413" y="321"/>
                </a:cubicBezTo>
                <a:cubicBezTo>
                  <a:pt x="427" y="292"/>
                  <a:pt x="437" y="256"/>
                  <a:pt x="437" y="229"/>
                </a:cubicBezTo>
                <a:cubicBezTo>
                  <a:pt x="437" y="202"/>
                  <a:pt x="420" y="173"/>
                  <a:pt x="416" y="158"/>
                </a:cubicBezTo>
              </a:path>
            </a:pathLst>
          </a:custGeom>
          <a:noFill/>
          <a:ln w="3810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6" name="Freeform 1036"/>
          <p:cNvSpPr>
            <a:spLocks/>
          </p:cNvSpPr>
          <p:nvPr/>
        </p:nvSpPr>
        <p:spPr bwMode="auto">
          <a:xfrm>
            <a:off x="3832225" y="1674813"/>
            <a:ext cx="649288" cy="2178050"/>
          </a:xfrm>
          <a:custGeom>
            <a:avLst/>
            <a:gdLst>
              <a:gd name="T0" fmla="*/ 0 w 360"/>
              <a:gd name="T1" fmla="*/ 2 h 1179"/>
              <a:gd name="T2" fmla="*/ 294 w 360"/>
              <a:gd name="T3" fmla="*/ 44 h 1179"/>
              <a:gd name="T4" fmla="*/ 351 w 360"/>
              <a:gd name="T5" fmla="*/ 266 h 1179"/>
              <a:gd name="T6" fmla="*/ 351 w 360"/>
              <a:gd name="T7" fmla="*/ 773 h 1179"/>
              <a:gd name="T8" fmla="*/ 309 w 360"/>
              <a:gd name="T9" fmla="*/ 989 h 1179"/>
              <a:gd name="T10" fmla="*/ 159 w 360"/>
              <a:gd name="T11" fmla="*/ 1136 h 1179"/>
              <a:gd name="T12" fmla="*/ 90 w 360"/>
              <a:gd name="T13" fmla="*/ 1178 h 1179"/>
              <a:gd name="T14" fmla="*/ 36 w 360"/>
              <a:gd name="T15" fmla="*/ 1142 h 1179"/>
              <a:gd name="T16" fmla="*/ 50 w 360"/>
              <a:gd name="T17" fmla="*/ 1151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179">
                <a:moveTo>
                  <a:pt x="0" y="2"/>
                </a:moveTo>
                <a:cubicBezTo>
                  <a:pt x="48" y="9"/>
                  <a:pt x="236" y="0"/>
                  <a:pt x="294" y="44"/>
                </a:cubicBezTo>
                <a:cubicBezTo>
                  <a:pt x="352" y="88"/>
                  <a:pt x="342" y="145"/>
                  <a:pt x="351" y="266"/>
                </a:cubicBezTo>
                <a:cubicBezTo>
                  <a:pt x="360" y="387"/>
                  <a:pt x="358" y="653"/>
                  <a:pt x="351" y="773"/>
                </a:cubicBezTo>
                <a:cubicBezTo>
                  <a:pt x="344" y="893"/>
                  <a:pt x="341" y="929"/>
                  <a:pt x="309" y="989"/>
                </a:cubicBezTo>
                <a:cubicBezTo>
                  <a:pt x="277" y="1049"/>
                  <a:pt x="195" y="1105"/>
                  <a:pt x="159" y="1136"/>
                </a:cubicBezTo>
                <a:cubicBezTo>
                  <a:pt x="123" y="1167"/>
                  <a:pt x="110" y="1177"/>
                  <a:pt x="90" y="1178"/>
                </a:cubicBezTo>
                <a:cubicBezTo>
                  <a:pt x="70" y="1179"/>
                  <a:pt x="43" y="1146"/>
                  <a:pt x="36" y="1142"/>
                </a:cubicBezTo>
                <a:cubicBezTo>
                  <a:pt x="29" y="1138"/>
                  <a:pt x="47" y="1149"/>
                  <a:pt x="50" y="115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7" name="Freeform 1037"/>
          <p:cNvSpPr>
            <a:spLocks/>
          </p:cNvSpPr>
          <p:nvPr/>
        </p:nvSpPr>
        <p:spPr bwMode="auto">
          <a:xfrm>
            <a:off x="3670300" y="1376363"/>
            <a:ext cx="2601913" cy="4073525"/>
          </a:xfrm>
          <a:custGeom>
            <a:avLst/>
            <a:gdLst>
              <a:gd name="T0" fmla="*/ 0 w 1639"/>
              <a:gd name="T1" fmla="*/ 2518 h 2566"/>
              <a:gd name="T2" fmla="*/ 34 w 1639"/>
              <a:gd name="T3" fmla="*/ 2330 h 2566"/>
              <a:gd name="T4" fmla="*/ 119 w 1639"/>
              <a:gd name="T5" fmla="*/ 1911 h 2566"/>
              <a:gd name="T6" fmla="*/ 147 w 1639"/>
              <a:gd name="T7" fmla="*/ 1782 h 2566"/>
              <a:gd name="T8" fmla="*/ 228 w 1639"/>
              <a:gd name="T9" fmla="*/ 1702 h 2566"/>
              <a:gd name="T10" fmla="*/ 524 w 1639"/>
              <a:gd name="T11" fmla="*/ 1421 h 2566"/>
              <a:gd name="T12" fmla="*/ 579 w 1639"/>
              <a:gd name="T13" fmla="*/ 1380 h 2566"/>
              <a:gd name="T14" fmla="*/ 644 w 1639"/>
              <a:gd name="T15" fmla="*/ 1419 h 2566"/>
              <a:gd name="T16" fmla="*/ 910 w 1639"/>
              <a:gd name="T17" fmla="*/ 1589 h 2566"/>
              <a:gd name="T18" fmla="*/ 1019 w 1639"/>
              <a:gd name="T19" fmla="*/ 1684 h 2566"/>
              <a:gd name="T20" fmla="*/ 1212 w 1639"/>
              <a:gd name="T21" fmla="*/ 1988 h 2566"/>
              <a:gd name="T22" fmla="*/ 1246 w 1639"/>
              <a:gd name="T23" fmla="*/ 2089 h 2566"/>
              <a:gd name="T24" fmla="*/ 1195 w 1639"/>
              <a:gd name="T25" fmla="*/ 2165 h 2566"/>
              <a:gd name="T26" fmla="*/ 1171 w 1639"/>
              <a:gd name="T27" fmla="*/ 2211 h 2566"/>
              <a:gd name="T28" fmla="*/ 1157 w 1639"/>
              <a:gd name="T29" fmla="*/ 2253 h 2566"/>
              <a:gd name="T30" fmla="*/ 1148 w 1639"/>
              <a:gd name="T31" fmla="*/ 2340 h 2566"/>
              <a:gd name="T32" fmla="*/ 1168 w 1639"/>
              <a:gd name="T33" fmla="*/ 2407 h 2566"/>
              <a:gd name="T34" fmla="*/ 1223 w 1639"/>
              <a:gd name="T35" fmla="*/ 2494 h 2566"/>
              <a:gd name="T36" fmla="*/ 1345 w 1639"/>
              <a:gd name="T37" fmla="*/ 2557 h 2566"/>
              <a:gd name="T38" fmla="*/ 1485 w 1639"/>
              <a:gd name="T39" fmla="*/ 2546 h 2566"/>
              <a:gd name="T40" fmla="*/ 1577 w 1639"/>
              <a:gd name="T41" fmla="*/ 2479 h 2566"/>
              <a:gd name="T42" fmla="*/ 1624 w 1639"/>
              <a:gd name="T43" fmla="*/ 2396 h 2566"/>
              <a:gd name="T44" fmla="*/ 1639 w 1639"/>
              <a:gd name="T45" fmla="*/ 2312 h 2566"/>
              <a:gd name="T46" fmla="*/ 1628 w 1639"/>
              <a:gd name="T47" fmla="*/ 2229 h 2566"/>
              <a:gd name="T48" fmla="*/ 1578 w 1639"/>
              <a:gd name="T49" fmla="*/ 2144 h 2566"/>
              <a:gd name="T50" fmla="*/ 1502 w 1639"/>
              <a:gd name="T51" fmla="*/ 2088 h 2566"/>
              <a:gd name="T52" fmla="*/ 1410 w 1639"/>
              <a:gd name="T53" fmla="*/ 2064 h 2566"/>
              <a:gd name="T54" fmla="*/ 1321 w 1639"/>
              <a:gd name="T55" fmla="*/ 2046 h 2566"/>
              <a:gd name="T56" fmla="*/ 1260 w 1639"/>
              <a:gd name="T57" fmla="*/ 1968 h 2566"/>
              <a:gd name="T58" fmla="*/ 1173 w 1639"/>
              <a:gd name="T59" fmla="*/ 1803 h 2566"/>
              <a:gd name="T60" fmla="*/ 1072 w 1639"/>
              <a:gd name="T61" fmla="*/ 1653 h 2566"/>
              <a:gd name="T62" fmla="*/ 1039 w 1639"/>
              <a:gd name="T63" fmla="*/ 1598 h 2566"/>
              <a:gd name="T64" fmla="*/ 1120 w 1639"/>
              <a:gd name="T65" fmla="*/ 1554 h 2566"/>
              <a:gd name="T66" fmla="*/ 1179 w 1639"/>
              <a:gd name="T67" fmla="*/ 1526 h 2566"/>
              <a:gd name="T68" fmla="*/ 1237 w 1639"/>
              <a:gd name="T69" fmla="*/ 1587 h 2566"/>
              <a:gd name="T70" fmla="*/ 1373 w 1639"/>
              <a:gd name="T71" fmla="*/ 1617 h 2566"/>
              <a:gd name="T72" fmla="*/ 1458 w 1639"/>
              <a:gd name="T73" fmla="*/ 1573 h 2566"/>
              <a:gd name="T74" fmla="*/ 1515 w 1639"/>
              <a:gd name="T75" fmla="*/ 1499 h 2566"/>
              <a:gd name="T76" fmla="*/ 1540 w 1639"/>
              <a:gd name="T77" fmla="*/ 1404 h 2566"/>
              <a:gd name="T78" fmla="*/ 1500 w 1639"/>
              <a:gd name="T79" fmla="*/ 1289 h 2566"/>
              <a:gd name="T80" fmla="*/ 1407 w 1639"/>
              <a:gd name="T81" fmla="*/ 1229 h 2566"/>
              <a:gd name="T82" fmla="*/ 1326 w 1639"/>
              <a:gd name="T83" fmla="*/ 1218 h 2566"/>
              <a:gd name="T84" fmla="*/ 1233 w 1639"/>
              <a:gd name="T85" fmla="*/ 1250 h 2566"/>
              <a:gd name="T86" fmla="*/ 1186 w 1639"/>
              <a:gd name="T87" fmla="*/ 1306 h 2566"/>
              <a:gd name="T88" fmla="*/ 1161 w 1639"/>
              <a:gd name="T89" fmla="*/ 1359 h 2566"/>
              <a:gd name="T90" fmla="*/ 1148 w 1639"/>
              <a:gd name="T91" fmla="*/ 1421 h 2566"/>
              <a:gd name="T92" fmla="*/ 1152 w 1639"/>
              <a:gd name="T93" fmla="*/ 1479 h 2566"/>
              <a:gd name="T94" fmla="*/ 1122 w 1639"/>
              <a:gd name="T95" fmla="*/ 1511 h 2566"/>
              <a:gd name="T96" fmla="*/ 1075 w 1639"/>
              <a:gd name="T97" fmla="*/ 1539 h 2566"/>
              <a:gd name="T98" fmla="*/ 991 w 1639"/>
              <a:gd name="T99" fmla="*/ 1563 h 2566"/>
              <a:gd name="T100" fmla="*/ 862 w 1639"/>
              <a:gd name="T101" fmla="*/ 1470 h 2566"/>
              <a:gd name="T102" fmla="*/ 709 w 1639"/>
              <a:gd name="T103" fmla="*/ 1367 h 2566"/>
              <a:gd name="T104" fmla="*/ 620 w 1639"/>
              <a:gd name="T105" fmla="*/ 1168 h 2566"/>
              <a:gd name="T106" fmla="*/ 593 w 1639"/>
              <a:gd name="T107" fmla="*/ 550 h 2566"/>
              <a:gd name="T108" fmla="*/ 535 w 1639"/>
              <a:gd name="T109" fmla="*/ 135 h 2566"/>
              <a:gd name="T110" fmla="*/ 324 w 1639"/>
              <a:gd name="T111" fmla="*/ 9 h 2566"/>
              <a:gd name="T112" fmla="*/ 112 w 1639"/>
              <a:gd name="T113" fmla="*/ 83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9" h="2566">
                <a:moveTo>
                  <a:pt x="0" y="2518"/>
                </a:moveTo>
                <a:cubicBezTo>
                  <a:pt x="6" y="2487"/>
                  <a:pt x="14" y="2431"/>
                  <a:pt x="34" y="2330"/>
                </a:cubicBezTo>
                <a:cubicBezTo>
                  <a:pt x="55" y="2229"/>
                  <a:pt x="101" y="2002"/>
                  <a:pt x="119" y="1911"/>
                </a:cubicBezTo>
                <a:cubicBezTo>
                  <a:pt x="137" y="1820"/>
                  <a:pt x="128" y="1817"/>
                  <a:pt x="147" y="1782"/>
                </a:cubicBezTo>
                <a:cubicBezTo>
                  <a:pt x="165" y="1747"/>
                  <a:pt x="166" y="1762"/>
                  <a:pt x="228" y="1702"/>
                </a:cubicBezTo>
                <a:cubicBezTo>
                  <a:pt x="291" y="1641"/>
                  <a:pt x="465" y="1475"/>
                  <a:pt x="524" y="1421"/>
                </a:cubicBezTo>
                <a:cubicBezTo>
                  <a:pt x="583" y="1368"/>
                  <a:pt x="559" y="1380"/>
                  <a:pt x="579" y="1380"/>
                </a:cubicBezTo>
                <a:cubicBezTo>
                  <a:pt x="600" y="1380"/>
                  <a:pt x="589" y="1384"/>
                  <a:pt x="644" y="1419"/>
                </a:cubicBezTo>
                <a:cubicBezTo>
                  <a:pt x="699" y="1454"/>
                  <a:pt x="847" y="1545"/>
                  <a:pt x="910" y="1589"/>
                </a:cubicBezTo>
                <a:cubicBezTo>
                  <a:pt x="972" y="1633"/>
                  <a:pt x="969" y="1618"/>
                  <a:pt x="1019" y="1684"/>
                </a:cubicBezTo>
                <a:cubicBezTo>
                  <a:pt x="1069" y="1751"/>
                  <a:pt x="1174" y="1920"/>
                  <a:pt x="1212" y="1988"/>
                </a:cubicBezTo>
                <a:cubicBezTo>
                  <a:pt x="1251" y="2062"/>
                  <a:pt x="1248" y="2060"/>
                  <a:pt x="1246" y="2089"/>
                </a:cubicBezTo>
                <a:cubicBezTo>
                  <a:pt x="1244" y="2118"/>
                  <a:pt x="1207" y="2145"/>
                  <a:pt x="1195" y="2165"/>
                </a:cubicBezTo>
                <a:cubicBezTo>
                  <a:pt x="1182" y="2184"/>
                  <a:pt x="1177" y="2196"/>
                  <a:pt x="1171" y="2211"/>
                </a:cubicBezTo>
                <a:cubicBezTo>
                  <a:pt x="1165" y="2226"/>
                  <a:pt x="1161" y="2231"/>
                  <a:pt x="1157" y="2253"/>
                </a:cubicBezTo>
                <a:cubicBezTo>
                  <a:pt x="1154" y="2275"/>
                  <a:pt x="1146" y="2315"/>
                  <a:pt x="1148" y="2340"/>
                </a:cubicBezTo>
                <a:cubicBezTo>
                  <a:pt x="1151" y="2366"/>
                  <a:pt x="1155" y="2381"/>
                  <a:pt x="1168" y="2407"/>
                </a:cubicBezTo>
                <a:cubicBezTo>
                  <a:pt x="1180" y="2432"/>
                  <a:pt x="1194" y="2468"/>
                  <a:pt x="1223" y="2494"/>
                </a:cubicBezTo>
                <a:cubicBezTo>
                  <a:pt x="1253" y="2519"/>
                  <a:pt x="1302" y="2547"/>
                  <a:pt x="1345" y="2557"/>
                </a:cubicBezTo>
                <a:cubicBezTo>
                  <a:pt x="1388" y="2566"/>
                  <a:pt x="1446" y="2559"/>
                  <a:pt x="1485" y="2546"/>
                </a:cubicBezTo>
                <a:cubicBezTo>
                  <a:pt x="1523" y="2533"/>
                  <a:pt x="1554" y="2503"/>
                  <a:pt x="1577" y="2479"/>
                </a:cubicBezTo>
                <a:cubicBezTo>
                  <a:pt x="1599" y="2454"/>
                  <a:pt x="1614" y="2424"/>
                  <a:pt x="1624" y="2396"/>
                </a:cubicBezTo>
                <a:cubicBezTo>
                  <a:pt x="1634" y="2368"/>
                  <a:pt x="1639" y="2340"/>
                  <a:pt x="1639" y="2312"/>
                </a:cubicBezTo>
                <a:cubicBezTo>
                  <a:pt x="1639" y="2285"/>
                  <a:pt x="1638" y="2257"/>
                  <a:pt x="1628" y="2229"/>
                </a:cubicBezTo>
                <a:cubicBezTo>
                  <a:pt x="1617" y="2201"/>
                  <a:pt x="1598" y="2167"/>
                  <a:pt x="1578" y="2144"/>
                </a:cubicBezTo>
                <a:cubicBezTo>
                  <a:pt x="1557" y="2120"/>
                  <a:pt x="1530" y="2101"/>
                  <a:pt x="1502" y="2088"/>
                </a:cubicBezTo>
                <a:cubicBezTo>
                  <a:pt x="1473" y="2075"/>
                  <a:pt x="1439" y="2070"/>
                  <a:pt x="1410" y="2064"/>
                </a:cubicBezTo>
                <a:cubicBezTo>
                  <a:pt x="1380" y="2057"/>
                  <a:pt x="1346" y="2062"/>
                  <a:pt x="1321" y="2046"/>
                </a:cubicBezTo>
                <a:cubicBezTo>
                  <a:pt x="1301" y="2036"/>
                  <a:pt x="1285" y="2009"/>
                  <a:pt x="1260" y="1968"/>
                </a:cubicBezTo>
                <a:cubicBezTo>
                  <a:pt x="1235" y="1927"/>
                  <a:pt x="1204" y="1856"/>
                  <a:pt x="1173" y="1803"/>
                </a:cubicBezTo>
                <a:cubicBezTo>
                  <a:pt x="1142" y="1750"/>
                  <a:pt x="1094" y="1687"/>
                  <a:pt x="1072" y="1653"/>
                </a:cubicBezTo>
                <a:cubicBezTo>
                  <a:pt x="1050" y="1619"/>
                  <a:pt x="1031" y="1614"/>
                  <a:pt x="1039" y="1598"/>
                </a:cubicBezTo>
                <a:cubicBezTo>
                  <a:pt x="1047" y="1582"/>
                  <a:pt x="1097" y="1566"/>
                  <a:pt x="1120" y="1554"/>
                </a:cubicBezTo>
                <a:cubicBezTo>
                  <a:pt x="1143" y="1542"/>
                  <a:pt x="1160" y="1521"/>
                  <a:pt x="1179" y="1526"/>
                </a:cubicBezTo>
                <a:cubicBezTo>
                  <a:pt x="1198" y="1531"/>
                  <a:pt x="1205" y="1572"/>
                  <a:pt x="1237" y="1587"/>
                </a:cubicBezTo>
                <a:cubicBezTo>
                  <a:pt x="1269" y="1602"/>
                  <a:pt x="1337" y="1619"/>
                  <a:pt x="1373" y="1617"/>
                </a:cubicBezTo>
                <a:cubicBezTo>
                  <a:pt x="1410" y="1615"/>
                  <a:pt x="1435" y="1592"/>
                  <a:pt x="1458" y="1573"/>
                </a:cubicBezTo>
                <a:cubicBezTo>
                  <a:pt x="1482" y="1553"/>
                  <a:pt x="1501" y="1527"/>
                  <a:pt x="1515" y="1499"/>
                </a:cubicBezTo>
                <a:cubicBezTo>
                  <a:pt x="1529" y="1471"/>
                  <a:pt x="1542" y="1439"/>
                  <a:pt x="1540" y="1404"/>
                </a:cubicBezTo>
                <a:cubicBezTo>
                  <a:pt x="1538" y="1369"/>
                  <a:pt x="1522" y="1318"/>
                  <a:pt x="1500" y="1289"/>
                </a:cubicBezTo>
                <a:cubicBezTo>
                  <a:pt x="1478" y="1260"/>
                  <a:pt x="1436" y="1241"/>
                  <a:pt x="1407" y="1229"/>
                </a:cubicBezTo>
                <a:cubicBezTo>
                  <a:pt x="1378" y="1217"/>
                  <a:pt x="1355" y="1215"/>
                  <a:pt x="1326" y="1218"/>
                </a:cubicBezTo>
                <a:cubicBezTo>
                  <a:pt x="1297" y="1221"/>
                  <a:pt x="1256" y="1235"/>
                  <a:pt x="1233" y="1250"/>
                </a:cubicBezTo>
                <a:cubicBezTo>
                  <a:pt x="1210" y="1265"/>
                  <a:pt x="1198" y="1288"/>
                  <a:pt x="1186" y="1306"/>
                </a:cubicBezTo>
                <a:cubicBezTo>
                  <a:pt x="1174" y="1324"/>
                  <a:pt x="1166" y="1340"/>
                  <a:pt x="1161" y="1359"/>
                </a:cubicBezTo>
                <a:cubicBezTo>
                  <a:pt x="1155" y="1377"/>
                  <a:pt x="1150" y="1401"/>
                  <a:pt x="1148" y="1421"/>
                </a:cubicBezTo>
                <a:cubicBezTo>
                  <a:pt x="1146" y="1441"/>
                  <a:pt x="1156" y="1464"/>
                  <a:pt x="1152" y="1479"/>
                </a:cubicBezTo>
                <a:cubicBezTo>
                  <a:pt x="1148" y="1494"/>
                  <a:pt x="1135" y="1501"/>
                  <a:pt x="1122" y="1511"/>
                </a:cubicBezTo>
                <a:cubicBezTo>
                  <a:pt x="1109" y="1521"/>
                  <a:pt x="1097" y="1530"/>
                  <a:pt x="1075" y="1539"/>
                </a:cubicBezTo>
                <a:cubicBezTo>
                  <a:pt x="1053" y="1548"/>
                  <a:pt x="1026" y="1574"/>
                  <a:pt x="991" y="1563"/>
                </a:cubicBezTo>
                <a:cubicBezTo>
                  <a:pt x="956" y="1552"/>
                  <a:pt x="909" y="1503"/>
                  <a:pt x="862" y="1470"/>
                </a:cubicBezTo>
                <a:cubicBezTo>
                  <a:pt x="815" y="1437"/>
                  <a:pt x="749" y="1417"/>
                  <a:pt x="709" y="1367"/>
                </a:cubicBezTo>
                <a:cubicBezTo>
                  <a:pt x="669" y="1317"/>
                  <a:pt x="639" y="1304"/>
                  <a:pt x="620" y="1168"/>
                </a:cubicBezTo>
                <a:cubicBezTo>
                  <a:pt x="601" y="1032"/>
                  <a:pt x="607" y="722"/>
                  <a:pt x="593" y="550"/>
                </a:cubicBezTo>
                <a:cubicBezTo>
                  <a:pt x="579" y="378"/>
                  <a:pt x="579" y="224"/>
                  <a:pt x="535" y="135"/>
                </a:cubicBezTo>
                <a:cubicBezTo>
                  <a:pt x="491" y="45"/>
                  <a:pt x="394" y="19"/>
                  <a:pt x="324" y="9"/>
                </a:cubicBezTo>
                <a:cubicBezTo>
                  <a:pt x="253" y="0"/>
                  <a:pt x="157" y="67"/>
                  <a:pt x="112" y="83"/>
                </a:cubicBezTo>
              </a:path>
            </a:pathLst>
          </a:custGeom>
          <a:noFill/>
          <a:ln w="1905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8" name="Freeform 1038"/>
          <p:cNvSpPr>
            <a:spLocks/>
          </p:cNvSpPr>
          <p:nvPr/>
        </p:nvSpPr>
        <p:spPr bwMode="auto">
          <a:xfrm>
            <a:off x="3225800" y="3127375"/>
            <a:ext cx="712788" cy="1081088"/>
          </a:xfrm>
          <a:custGeom>
            <a:avLst/>
            <a:gdLst>
              <a:gd name="T0" fmla="*/ 422 w 449"/>
              <a:gd name="T1" fmla="*/ 410 h 681"/>
              <a:gd name="T2" fmla="*/ 401 w 449"/>
              <a:gd name="T3" fmla="*/ 372 h 681"/>
              <a:gd name="T4" fmla="*/ 442 w 449"/>
              <a:gd name="T5" fmla="*/ 281 h 681"/>
              <a:gd name="T6" fmla="*/ 429 w 449"/>
              <a:gd name="T7" fmla="*/ 129 h 681"/>
              <a:gd name="T8" fmla="*/ 316 w 449"/>
              <a:gd name="T9" fmla="*/ 22 h 681"/>
              <a:gd name="T10" fmla="*/ 179 w 449"/>
              <a:gd name="T11" fmla="*/ 7 h 681"/>
              <a:gd name="T12" fmla="*/ 67 w 449"/>
              <a:gd name="T13" fmla="*/ 63 h 681"/>
              <a:gd name="T14" fmla="*/ 7 w 449"/>
              <a:gd name="T15" fmla="*/ 187 h 681"/>
              <a:gd name="T16" fmla="*/ 26 w 449"/>
              <a:gd name="T17" fmla="*/ 312 h 681"/>
              <a:gd name="T18" fmla="*/ 112 w 449"/>
              <a:gd name="T19" fmla="*/ 420 h 681"/>
              <a:gd name="T20" fmla="*/ 251 w 449"/>
              <a:gd name="T21" fmla="*/ 458 h 681"/>
              <a:gd name="T22" fmla="*/ 350 w 449"/>
              <a:gd name="T23" fmla="*/ 437 h 681"/>
              <a:gd name="T24" fmla="*/ 426 w 449"/>
              <a:gd name="T25" fmla="*/ 525 h 681"/>
              <a:gd name="T26" fmla="*/ 344 w 449"/>
              <a:gd name="T27" fmla="*/ 598 h 681"/>
              <a:gd name="T28" fmla="*/ 222 w 449"/>
              <a:gd name="T29"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681">
                <a:moveTo>
                  <a:pt x="422" y="410"/>
                </a:moveTo>
                <a:cubicBezTo>
                  <a:pt x="418" y="404"/>
                  <a:pt x="398" y="392"/>
                  <a:pt x="401" y="372"/>
                </a:cubicBezTo>
                <a:cubicBezTo>
                  <a:pt x="405" y="351"/>
                  <a:pt x="438" y="321"/>
                  <a:pt x="442" y="281"/>
                </a:cubicBezTo>
                <a:cubicBezTo>
                  <a:pt x="447" y="240"/>
                  <a:pt x="449" y="173"/>
                  <a:pt x="429" y="129"/>
                </a:cubicBezTo>
                <a:cubicBezTo>
                  <a:pt x="408" y="86"/>
                  <a:pt x="358" y="42"/>
                  <a:pt x="316" y="22"/>
                </a:cubicBezTo>
                <a:cubicBezTo>
                  <a:pt x="274" y="2"/>
                  <a:pt x="220" y="0"/>
                  <a:pt x="179" y="7"/>
                </a:cubicBezTo>
                <a:cubicBezTo>
                  <a:pt x="138" y="14"/>
                  <a:pt x="96" y="33"/>
                  <a:pt x="67" y="63"/>
                </a:cubicBezTo>
                <a:cubicBezTo>
                  <a:pt x="38" y="93"/>
                  <a:pt x="14" y="146"/>
                  <a:pt x="7" y="187"/>
                </a:cubicBezTo>
                <a:cubicBezTo>
                  <a:pt x="0" y="228"/>
                  <a:pt x="9" y="273"/>
                  <a:pt x="26" y="312"/>
                </a:cubicBezTo>
                <a:cubicBezTo>
                  <a:pt x="43" y="351"/>
                  <a:pt x="75" y="396"/>
                  <a:pt x="112" y="420"/>
                </a:cubicBezTo>
                <a:cubicBezTo>
                  <a:pt x="150" y="445"/>
                  <a:pt x="211" y="455"/>
                  <a:pt x="251" y="458"/>
                </a:cubicBezTo>
                <a:cubicBezTo>
                  <a:pt x="291" y="460"/>
                  <a:pt x="321" y="425"/>
                  <a:pt x="350" y="437"/>
                </a:cubicBezTo>
                <a:cubicBezTo>
                  <a:pt x="380" y="448"/>
                  <a:pt x="427" y="498"/>
                  <a:pt x="426" y="525"/>
                </a:cubicBezTo>
                <a:cubicBezTo>
                  <a:pt x="425" y="552"/>
                  <a:pt x="379" y="573"/>
                  <a:pt x="344" y="598"/>
                </a:cubicBezTo>
                <a:cubicBezTo>
                  <a:pt x="310" y="624"/>
                  <a:pt x="248" y="664"/>
                  <a:pt x="222" y="68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43" name="AutoShape 1043"/>
          <p:cNvSpPr>
            <a:spLocks noChangeArrowheads="1"/>
          </p:cNvSpPr>
          <p:nvPr/>
        </p:nvSpPr>
        <p:spPr bwMode="auto">
          <a:xfrm>
            <a:off x="2895600" y="13716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4" name="AutoShape 1044"/>
          <p:cNvSpPr>
            <a:spLocks/>
          </p:cNvSpPr>
          <p:nvPr/>
        </p:nvSpPr>
        <p:spPr bwMode="auto">
          <a:xfrm>
            <a:off x="990600" y="700088"/>
            <a:ext cx="1000125" cy="609600"/>
          </a:xfrm>
          <a:prstGeom prst="callout2">
            <a:avLst>
              <a:gd name="adj1" fmla="val 18750"/>
              <a:gd name="adj2" fmla="val 107620"/>
              <a:gd name="adj3" fmla="val 18750"/>
              <a:gd name="adj4" fmla="val 161588"/>
              <a:gd name="adj5" fmla="val 115366"/>
              <a:gd name="adj6" fmla="val 217778"/>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sym typeface="Symbol" pitchFamily="18" charset="2"/>
              </a:rPr>
              <a:t>F</a:t>
            </a:r>
            <a:r>
              <a:rPr lang="en-US" sz="1400">
                <a:solidFill>
                  <a:srgbClr val="FF9933"/>
                </a:solidFill>
                <a:latin typeface="Lucida Sans Unicode" pitchFamily="34" charset="0"/>
                <a:sym typeface="Symbol" pitchFamily="18" charset="2"/>
              </a:rPr>
              <a:t>I</a:t>
            </a:r>
            <a:r>
              <a:rPr lang="en-US">
                <a:solidFill>
                  <a:srgbClr val="FF9933"/>
                </a:solidFill>
                <a:latin typeface="Lucida Sans Unicode" pitchFamily="34" charset="0"/>
                <a:sym typeface="Symbol" pitchFamily="18" charset="2"/>
              </a:rPr>
              <a:t>O</a:t>
            </a:r>
            <a:r>
              <a:rPr lang="en-US" sz="1400">
                <a:solidFill>
                  <a:srgbClr val="FF9933"/>
                </a:solidFill>
                <a:latin typeface="Lucida Sans Unicode" pitchFamily="34" charset="0"/>
                <a:sym typeface="Symbol" pitchFamily="18" charset="2"/>
              </a:rPr>
              <a:t>2</a:t>
            </a:r>
            <a:endParaRPr lang="en-US" sz="1400">
              <a:solidFill>
                <a:srgbClr val="FF9933"/>
              </a:solidFill>
              <a:latin typeface="Lucida Sans Unicode" pitchFamily="34" charset="0"/>
            </a:endParaRPr>
          </a:p>
        </p:txBody>
      </p:sp>
      <p:sp>
        <p:nvSpPr>
          <p:cNvPr id="282645" name="AutoShape 1045"/>
          <p:cNvSpPr>
            <a:spLocks/>
          </p:cNvSpPr>
          <p:nvPr/>
        </p:nvSpPr>
        <p:spPr bwMode="auto">
          <a:xfrm>
            <a:off x="304800" y="2209800"/>
            <a:ext cx="2085975" cy="609600"/>
          </a:xfrm>
          <a:prstGeom prst="callout2">
            <a:avLst>
              <a:gd name="adj1" fmla="val 18750"/>
              <a:gd name="adj2" fmla="val 103653"/>
              <a:gd name="adj3" fmla="val 18750"/>
              <a:gd name="adj4" fmla="val 126634"/>
              <a:gd name="adj5" fmla="val 203125"/>
              <a:gd name="adj6" fmla="val 150611"/>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rPr>
              <a:t>Ventilation without perfusion</a:t>
            </a:r>
          </a:p>
          <a:p>
            <a:pPr algn="r" eaLnBrk="1" hangingPunct="1"/>
            <a:r>
              <a:rPr lang="en-US">
                <a:solidFill>
                  <a:srgbClr val="FF9933"/>
                </a:solidFill>
                <a:latin typeface="Lucida Sans Unicode" pitchFamily="34" charset="0"/>
              </a:rPr>
              <a:t>(deadspace ventilation)</a:t>
            </a:r>
          </a:p>
        </p:txBody>
      </p:sp>
      <p:sp>
        <p:nvSpPr>
          <p:cNvPr id="282646" name="AutoShape 1046"/>
          <p:cNvSpPr>
            <a:spLocks/>
          </p:cNvSpPr>
          <p:nvPr/>
        </p:nvSpPr>
        <p:spPr bwMode="auto">
          <a:xfrm>
            <a:off x="381000" y="3919538"/>
            <a:ext cx="1747838" cy="609600"/>
          </a:xfrm>
          <a:prstGeom prst="callout2">
            <a:avLst>
              <a:gd name="adj1" fmla="val 18750"/>
              <a:gd name="adj2" fmla="val 104361"/>
              <a:gd name="adj3" fmla="val 18750"/>
              <a:gd name="adj4" fmla="val 134606"/>
              <a:gd name="adj5" fmla="val 107032"/>
              <a:gd name="adj6" fmla="val 165940"/>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rPr>
              <a:t>Diffusion abnormality</a:t>
            </a:r>
          </a:p>
        </p:txBody>
      </p:sp>
      <p:sp>
        <p:nvSpPr>
          <p:cNvPr id="282647" name="AutoShape 1047"/>
          <p:cNvSpPr>
            <a:spLocks/>
          </p:cNvSpPr>
          <p:nvPr/>
        </p:nvSpPr>
        <p:spPr bwMode="auto">
          <a:xfrm>
            <a:off x="609600" y="5221288"/>
            <a:ext cx="1430338" cy="609600"/>
          </a:xfrm>
          <a:prstGeom prst="callout2">
            <a:avLst>
              <a:gd name="adj1" fmla="val 18750"/>
              <a:gd name="adj2" fmla="val 105329"/>
              <a:gd name="adj3" fmla="val 18750"/>
              <a:gd name="adj4" fmla="val 152606"/>
              <a:gd name="adj5" fmla="val 55731"/>
              <a:gd name="adj6" fmla="val 201667"/>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rgbClr val="FF9933"/>
                </a:solidFill>
                <a:latin typeface="Lucida Sans Unicode" pitchFamily="34" charset="0"/>
              </a:rPr>
              <a:t>Perfusion without ventilation (shunting)</a:t>
            </a:r>
          </a:p>
        </p:txBody>
      </p:sp>
      <p:sp>
        <p:nvSpPr>
          <p:cNvPr id="282648" name="AutoShape 1048"/>
          <p:cNvSpPr>
            <a:spLocks/>
          </p:cNvSpPr>
          <p:nvPr/>
        </p:nvSpPr>
        <p:spPr bwMode="auto">
          <a:xfrm>
            <a:off x="6615113" y="2679700"/>
            <a:ext cx="2147887" cy="609600"/>
          </a:xfrm>
          <a:prstGeom prst="callout2">
            <a:avLst>
              <a:gd name="adj1" fmla="val 18750"/>
              <a:gd name="adj2" fmla="val -3546"/>
              <a:gd name="adj3" fmla="val 18750"/>
              <a:gd name="adj4" fmla="val -20472"/>
              <a:gd name="adj5" fmla="val 135676"/>
              <a:gd name="adj6" fmla="val -37991"/>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atin typeface="Lucida Sans Unicode" pitchFamily="34" charset="0"/>
              </a:rPr>
              <a:t>Hypoventilation</a:t>
            </a:r>
          </a:p>
        </p:txBody>
      </p:sp>
      <p:sp>
        <p:nvSpPr>
          <p:cNvPr id="282649" name="AutoShape 1049"/>
          <p:cNvSpPr>
            <a:spLocks/>
          </p:cNvSpPr>
          <p:nvPr/>
        </p:nvSpPr>
        <p:spPr bwMode="auto">
          <a:xfrm>
            <a:off x="6877050" y="4608513"/>
            <a:ext cx="1352550" cy="609600"/>
          </a:xfrm>
          <a:prstGeom prst="callout2">
            <a:avLst>
              <a:gd name="adj1" fmla="val 18750"/>
              <a:gd name="adj2" fmla="val -5634"/>
              <a:gd name="adj3" fmla="val 18750"/>
              <a:gd name="adj4" fmla="val -32394"/>
              <a:gd name="adj5" fmla="val 74218"/>
              <a:gd name="adj6" fmla="val -60213"/>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rgbClr val="FF9933"/>
                </a:solidFill>
                <a:latin typeface="Lucida Sans Unicode" pitchFamily="34" charset="0"/>
              </a:rPr>
              <a:t>Normal</a:t>
            </a:r>
          </a:p>
        </p:txBody>
      </p:sp>
      <p:sp>
        <p:nvSpPr>
          <p:cNvPr id="282650" name="AutoShape 1050"/>
          <p:cNvSpPr>
            <a:spLocks noChangeArrowheads="1"/>
          </p:cNvSpPr>
          <p:nvPr/>
        </p:nvSpPr>
        <p:spPr bwMode="auto">
          <a:xfrm>
            <a:off x="5715000" y="39624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51" name="AutoShape 1051"/>
          <p:cNvSpPr>
            <a:spLocks noChangeArrowheads="1"/>
          </p:cNvSpPr>
          <p:nvPr/>
        </p:nvSpPr>
        <p:spPr bwMode="auto">
          <a:xfrm>
            <a:off x="3124200" y="48006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52" name="AutoShape 1052"/>
          <p:cNvSpPr>
            <a:spLocks noChangeArrowheads="1"/>
          </p:cNvSpPr>
          <p:nvPr/>
        </p:nvSpPr>
        <p:spPr bwMode="auto">
          <a:xfrm>
            <a:off x="5715000" y="54102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53" name="AutoShape 1053"/>
          <p:cNvSpPr>
            <a:spLocks noChangeArrowheads="1"/>
          </p:cNvSpPr>
          <p:nvPr/>
        </p:nvSpPr>
        <p:spPr bwMode="auto">
          <a:xfrm>
            <a:off x="3352800" y="5638800"/>
            <a:ext cx="381000" cy="3810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0">
            <a:gsLst>
              <a:gs pos="0">
                <a:srgbClr val="0000FF">
                  <a:gamma/>
                  <a:tint val="87843"/>
                  <a:invGamma/>
                </a:srgbClr>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82654" name="rf21.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01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80616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826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265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Hypercarbia</a:t>
            </a:r>
          </a:p>
        </p:txBody>
      </p:sp>
      <p:sp>
        <p:nvSpPr>
          <p:cNvPr id="21507" name="Rectangle 3"/>
          <p:cNvSpPr>
            <a:spLocks noGrp="1" noChangeArrowheads="1"/>
          </p:cNvSpPr>
          <p:nvPr>
            <p:ph type="body" idx="1"/>
          </p:nvPr>
        </p:nvSpPr>
        <p:spPr/>
        <p:txBody>
          <a:bodyPr/>
          <a:lstStyle/>
          <a:p>
            <a:r>
              <a:rPr lang="en-US"/>
              <a:t>Hypercarbia is always a reflection of inadequate ventilation</a:t>
            </a:r>
          </a:p>
          <a:p>
            <a:r>
              <a:rPr lang="en-US"/>
              <a:t>PaCO2 is </a:t>
            </a:r>
          </a:p>
          <a:p>
            <a:pPr lvl="1"/>
            <a:r>
              <a:rPr lang="en-US"/>
              <a:t>directly related to CO2 production</a:t>
            </a:r>
          </a:p>
          <a:p>
            <a:pPr lvl="1"/>
            <a:r>
              <a:rPr lang="en-US"/>
              <a:t>Inversely related to alveolar ventilation</a:t>
            </a:r>
          </a:p>
        </p:txBody>
      </p:sp>
      <p:sp>
        <p:nvSpPr>
          <p:cNvPr id="21508" name="Text Box 4"/>
          <p:cNvSpPr txBox="1">
            <a:spLocks noChangeArrowheads="1"/>
          </p:cNvSpPr>
          <p:nvPr/>
        </p:nvSpPr>
        <p:spPr bwMode="auto">
          <a:xfrm>
            <a:off x="1447800" y="2971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09" name="Text Box 5"/>
          <p:cNvSpPr txBox="1">
            <a:spLocks noChangeArrowheads="1"/>
          </p:cNvSpPr>
          <p:nvPr/>
        </p:nvSpPr>
        <p:spPr bwMode="auto">
          <a:xfrm>
            <a:off x="1736725" y="4659313"/>
            <a:ext cx="2390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PaCO2 = k x VCO2</a:t>
            </a:r>
          </a:p>
        </p:txBody>
      </p:sp>
      <p:sp>
        <p:nvSpPr>
          <p:cNvPr id="21510" name="Line 6"/>
          <p:cNvSpPr>
            <a:spLocks noChangeShapeType="1"/>
          </p:cNvSpPr>
          <p:nvPr/>
        </p:nvSpPr>
        <p:spPr bwMode="auto">
          <a:xfrm flipH="1">
            <a:off x="2971800" y="5029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7"/>
          <p:cNvSpPr txBox="1">
            <a:spLocks noChangeArrowheads="1"/>
          </p:cNvSpPr>
          <p:nvPr/>
        </p:nvSpPr>
        <p:spPr bwMode="auto">
          <a:xfrm>
            <a:off x="3276600" y="4953000"/>
            <a:ext cx="52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VA</a:t>
            </a:r>
          </a:p>
        </p:txBody>
      </p:sp>
    </p:spTree>
    <p:extLst>
      <p:ext uri="{BB962C8B-B14F-4D97-AF65-F5344CB8AC3E}">
        <p14:creationId xmlns:p14="http://schemas.microsoft.com/office/powerpoint/2010/main" val="3434095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Hypercarbia</a:t>
            </a:r>
          </a:p>
        </p:txBody>
      </p:sp>
      <p:sp>
        <p:nvSpPr>
          <p:cNvPr id="23555" name="Rectangle 3"/>
          <p:cNvSpPr>
            <a:spLocks noGrp="1" noChangeArrowheads="1"/>
          </p:cNvSpPr>
          <p:nvPr>
            <p:ph type="body" idx="1"/>
          </p:nvPr>
        </p:nvSpPr>
        <p:spPr/>
        <p:txBody>
          <a:bodyPr/>
          <a:lstStyle/>
          <a:p>
            <a:r>
              <a:rPr lang="en-US" sz="2800"/>
              <a:t>When CO2 production increases, ventilation increases rapidly to maintain normal PaCO2</a:t>
            </a:r>
          </a:p>
          <a:p>
            <a:r>
              <a:rPr lang="en-US" sz="2800"/>
              <a:t>Alveolar ventilation is only a fraction of total ventilation</a:t>
            </a:r>
          </a:p>
          <a:p>
            <a:pPr lvl="1">
              <a:buFontTx/>
              <a:buNone/>
            </a:pPr>
            <a:r>
              <a:rPr lang="en-US" sz="2400"/>
              <a:t>		V</a:t>
            </a:r>
            <a:r>
              <a:rPr lang="en-US" sz="1800"/>
              <a:t>A</a:t>
            </a:r>
            <a:r>
              <a:rPr lang="en-US" sz="2400"/>
              <a:t> = V</a:t>
            </a:r>
            <a:r>
              <a:rPr lang="en-US" sz="1800"/>
              <a:t>E</a:t>
            </a:r>
            <a:r>
              <a:rPr lang="en-US" sz="2400"/>
              <a:t> – V</a:t>
            </a:r>
            <a:r>
              <a:rPr lang="en-US" sz="1800"/>
              <a:t>D</a:t>
            </a:r>
          </a:p>
          <a:p>
            <a:r>
              <a:rPr lang="en-US" sz="2800"/>
              <a:t>Increased deadspace or low V/Q areas may adversely effect CO2 removal</a:t>
            </a:r>
          </a:p>
          <a:p>
            <a:r>
              <a:rPr lang="en-US" sz="2800"/>
              <a:t>Normal response is to increase total ventilation to maintain appropriate alveolar ventilation</a:t>
            </a:r>
          </a:p>
        </p:txBody>
      </p:sp>
    </p:spTree>
    <p:extLst>
      <p:ext uri="{BB962C8B-B14F-4D97-AF65-F5344CB8AC3E}">
        <p14:creationId xmlns:p14="http://schemas.microsoft.com/office/powerpoint/2010/main" val="2655802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600" dirty="0" smtClean="0">
                <a:solidFill>
                  <a:schemeClr val="accent2"/>
                </a:solidFill>
              </a:rPr>
              <a:t>Common causes</a:t>
            </a:r>
            <a:endParaRPr lang="en-US" sz="3600" dirty="0" smtClean="0"/>
          </a:p>
        </p:txBody>
      </p:sp>
      <p:sp>
        <p:nvSpPr>
          <p:cNvPr id="23555" name="Text Placeholder 3"/>
          <p:cNvSpPr>
            <a:spLocks noGrp="1"/>
          </p:cNvSpPr>
          <p:nvPr>
            <p:ph type="body" idx="1"/>
          </p:nvPr>
        </p:nvSpPr>
        <p:spPr>
          <a:xfrm>
            <a:off x="457200" y="1447800"/>
            <a:ext cx="4040188" cy="446088"/>
          </a:xfrm>
        </p:spPr>
        <p:txBody>
          <a:bodyPr>
            <a:normAutofit lnSpcReduction="10000"/>
          </a:bodyPr>
          <a:lstStyle/>
          <a:p>
            <a:r>
              <a:rPr lang="en-US" dirty="0" smtClean="0">
                <a:solidFill>
                  <a:srgbClr val="0066FF"/>
                </a:solidFill>
                <a:latin typeface="Times New Roman" pitchFamily="18" charset="0"/>
              </a:rPr>
              <a:t>     Hypoxemic RF </a:t>
            </a:r>
            <a:r>
              <a:rPr lang="en-US" dirty="0" err="1" smtClean="0">
                <a:solidFill>
                  <a:srgbClr val="0066FF"/>
                </a:solidFill>
                <a:latin typeface="Times New Roman" pitchFamily="18" charset="0"/>
              </a:rPr>
              <a:t>typI</a:t>
            </a:r>
            <a:endParaRPr lang="en-US" dirty="0" smtClean="0">
              <a:solidFill>
                <a:srgbClr val="0066FF"/>
              </a:solidFill>
              <a:latin typeface="Times New Roman" pitchFamily="18" charset="0"/>
            </a:endParaRPr>
          </a:p>
        </p:txBody>
      </p:sp>
      <p:sp>
        <p:nvSpPr>
          <p:cNvPr id="23556" name="Content Placeholder 4"/>
          <p:cNvSpPr>
            <a:spLocks noGrp="1"/>
          </p:cNvSpPr>
          <p:nvPr>
            <p:ph sz="half" idx="2"/>
          </p:nvPr>
        </p:nvSpPr>
        <p:spPr>
          <a:xfrm>
            <a:off x="457200" y="2133600"/>
            <a:ext cx="4114800" cy="4724400"/>
          </a:xfrm>
        </p:spPr>
        <p:style>
          <a:lnRef idx="1">
            <a:schemeClr val="accent2"/>
          </a:lnRef>
          <a:fillRef idx="2">
            <a:schemeClr val="accent2"/>
          </a:fillRef>
          <a:effectRef idx="1">
            <a:schemeClr val="accent2"/>
          </a:effectRef>
          <a:fontRef idx="minor">
            <a:schemeClr val="dk1"/>
          </a:fontRef>
        </p:style>
        <p:txBody>
          <a:bodyPr/>
          <a:lstStyle/>
          <a:p>
            <a:pPr>
              <a:buFont typeface="Wingdings" pitchFamily="2" charset="2"/>
              <a:buNone/>
            </a:pPr>
            <a:r>
              <a:rPr lang="en-US" sz="2200" b="1" dirty="0" smtClean="0">
                <a:latin typeface="Times New Roman" pitchFamily="18" charset="0"/>
              </a:rPr>
              <a:t>Pneumonia</a:t>
            </a:r>
            <a:r>
              <a:rPr lang="en-US" sz="2200" dirty="0" smtClean="0">
                <a:latin typeface="Times New Roman" pitchFamily="18" charset="0"/>
              </a:rPr>
              <a:t>, </a:t>
            </a:r>
          </a:p>
          <a:p>
            <a:pPr>
              <a:buFont typeface="Wingdings" pitchFamily="2" charset="2"/>
              <a:buNone/>
            </a:pPr>
            <a:r>
              <a:rPr lang="en-US" sz="2200" dirty="0" smtClean="0">
                <a:solidFill>
                  <a:srgbClr val="9933FF"/>
                </a:solidFill>
                <a:latin typeface="Times New Roman" pitchFamily="18" charset="0"/>
              </a:rPr>
              <a:t>pulmonary edema</a:t>
            </a:r>
          </a:p>
          <a:p>
            <a:pPr>
              <a:buFont typeface="Wingdings" pitchFamily="2" charset="2"/>
              <a:buNone/>
            </a:pPr>
            <a:r>
              <a:rPr lang="en-US" sz="2200" dirty="0" smtClean="0">
                <a:latin typeface="Times New Roman" pitchFamily="18" charset="0"/>
              </a:rPr>
              <a:t>Pulmonary embolism,</a:t>
            </a:r>
          </a:p>
          <a:p>
            <a:pPr>
              <a:buFont typeface="Wingdings" pitchFamily="2" charset="2"/>
              <a:buNone/>
            </a:pPr>
            <a:r>
              <a:rPr lang="en-US" sz="2200" dirty="0" smtClean="0">
                <a:solidFill>
                  <a:srgbClr val="C00000"/>
                </a:solidFill>
                <a:latin typeface="Times New Roman" pitchFamily="18" charset="0"/>
              </a:rPr>
              <a:t>ARDS</a:t>
            </a:r>
          </a:p>
          <a:p>
            <a:pPr>
              <a:buFont typeface="Wingdings" pitchFamily="2" charset="2"/>
              <a:buNone/>
            </a:pPr>
            <a:r>
              <a:rPr lang="en-US" sz="2200" dirty="0" smtClean="0">
                <a:latin typeface="Times New Roman" pitchFamily="18" charset="0"/>
              </a:rPr>
              <a:t>Cyanotic congenital heart disease</a:t>
            </a:r>
          </a:p>
        </p:txBody>
      </p:sp>
      <p:sp>
        <p:nvSpPr>
          <p:cNvPr id="23557" name="Text Placeholder 5"/>
          <p:cNvSpPr>
            <a:spLocks noGrp="1"/>
          </p:cNvSpPr>
          <p:nvPr>
            <p:ph type="body" sz="quarter" idx="3"/>
          </p:nvPr>
        </p:nvSpPr>
        <p:spPr>
          <a:xfrm>
            <a:off x="4572000" y="1066800"/>
            <a:ext cx="4041775" cy="838200"/>
          </a:xfrm>
        </p:spPr>
        <p:txBody>
          <a:bodyPr/>
          <a:lstStyle/>
          <a:p>
            <a:r>
              <a:rPr lang="en-US" dirty="0" smtClean="0">
                <a:solidFill>
                  <a:srgbClr val="FF3300"/>
                </a:solidFill>
                <a:latin typeface="Times New Roman" pitchFamily="18" charset="0"/>
              </a:rPr>
              <a:t>        </a:t>
            </a:r>
            <a:r>
              <a:rPr lang="en-US" dirty="0" err="1" smtClean="0">
                <a:solidFill>
                  <a:srgbClr val="FF3300"/>
                </a:solidFill>
                <a:latin typeface="Times New Roman" pitchFamily="18" charset="0"/>
              </a:rPr>
              <a:t>Hypercapnic</a:t>
            </a:r>
            <a:r>
              <a:rPr lang="en-US" dirty="0" smtClean="0">
                <a:solidFill>
                  <a:srgbClr val="FF3300"/>
                </a:solidFill>
                <a:latin typeface="Times New Roman" pitchFamily="18" charset="0"/>
              </a:rPr>
              <a:t> RF </a:t>
            </a:r>
            <a:r>
              <a:rPr lang="en-US" dirty="0" err="1" smtClean="0">
                <a:solidFill>
                  <a:srgbClr val="FF3300"/>
                </a:solidFill>
                <a:latin typeface="Times New Roman" pitchFamily="18" charset="0"/>
              </a:rPr>
              <a:t>typ</a:t>
            </a:r>
            <a:r>
              <a:rPr lang="en-US" dirty="0" smtClean="0">
                <a:solidFill>
                  <a:srgbClr val="FF3300"/>
                </a:solidFill>
                <a:latin typeface="Times New Roman" pitchFamily="18" charset="0"/>
              </a:rPr>
              <a:t> II</a:t>
            </a:r>
          </a:p>
        </p:txBody>
      </p:sp>
      <p:sp>
        <p:nvSpPr>
          <p:cNvPr id="23558" name="Content Placeholder 6"/>
          <p:cNvSpPr>
            <a:spLocks noGrp="1"/>
          </p:cNvSpPr>
          <p:nvPr>
            <p:ph sz="quarter" idx="4"/>
          </p:nvPr>
        </p:nvSpPr>
        <p:spPr>
          <a:xfrm>
            <a:off x="4572000" y="2057400"/>
            <a:ext cx="4041775" cy="410368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Font typeface="Wingdings" pitchFamily="2" charset="2"/>
              <a:buNone/>
            </a:pPr>
            <a:r>
              <a:rPr lang="en-US" dirty="0" smtClean="0">
                <a:solidFill>
                  <a:srgbClr val="9933FF"/>
                </a:solidFill>
                <a:latin typeface="Times New Roman" pitchFamily="18" charset="0"/>
              </a:rPr>
              <a:t>Chronic </a:t>
            </a:r>
            <a:r>
              <a:rPr lang="en-US" dirty="0" err="1" smtClean="0">
                <a:solidFill>
                  <a:srgbClr val="9933FF"/>
                </a:solidFill>
                <a:latin typeface="Times New Roman" pitchFamily="18" charset="0"/>
              </a:rPr>
              <a:t>bronchitis,emphysema</a:t>
            </a:r>
            <a:endParaRPr lang="en-US" dirty="0" smtClean="0">
              <a:solidFill>
                <a:srgbClr val="9933FF"/>
              </a:solidFill>
              <a:latin typeface="Times New Roman" pitchFamily="18" charset="0"/>
            </a:endParaRPr>
          </a:p>
          <a:p>
            <a:pPr>
              <a:buFont typeface="Wingdings" pitchFamily="2" charset="2"/>
              <a:buNone/>
            </a:pPr>
            <a:r>
              <a:rPr lang="en-US" dirty="0" smtClean="0">
                <a:solidFill>
                  <a:srgbClr val="9933FF"/>
                </a:solidFill>
                <a:latin typeface="Times New Roman" pitchFamily="18" charset="0"/>
              </a:rPr>
              <a:t>Severe asthma</a:t>
            </a:r>
            <a:r>
              <a:rPr lang="en-US" dirty="0" smtClean="0">
                <a:latin typeface="Times New Roman" pitchFamily="18" charset="0"/>
              </a:rPr>
              <a:t>, drug overdose</a:t>
            </a:r>
          </a:p>
          <a:p>
            <a:pPr>
              <a:buFont typeface="Wingdings" pitchFamily="2" charset="2"/>
              <a:buNone/>
            </a:pPr>
            <a:r>
              <a:rPr lang="en-US" dirty="0" smtClean="0">
                <a:latin typeface="Times New Roman" pitchFamily="18" charset="0"/>
              </a:rPr>
              <a:t>Poisonings, Myasthenia gravis</a:t>
            </a:r>
          </a:p>
          <a:p>
            <a:pPr>
              <a:buFont typeface="Wingdings" pitchFamily="2" charset="2"/>
              <a:buNone/>
            </a:pPr>
            <a:r>
              <a:rPr lang="en-US" dirty="0" smtClean="0">
                <a:latin typeface="Times New Roman" pitchFamily="18" charset="0"/>
              </a:rPr>
              <a:t>Polyneuropathy, Poliomyelitis</a:t>
            </a:r>
          </a:p>
          <a:p>
            <a:pPr>
              <a:buFont typeface="Wingdings" pitchFamily="2" charset="2"/>
              <a:buNone/>
            </a:pPr>
            <a:r>
              <a:rPr lang="en-US" dirty="0" smtClean="0">
                <a:latin typeface="Times New Roman" pitchFamily="18" charset="0"/>
              </a:rPr>
              <a:t>Primary </a:t>
            </a:r>
            <a:r>
              <a:rPr lang="en-US" dirty="0" err="1" smtClean="0">
                <a:latin typeface="Times New Roman" pitchFamily="18" charset="0"/>
              </a:rPr>
              <a:t>ms</a:t>
            </a:r>
            <a:r>
              <a:rPr lang="en-US" dirty="0" smtClean="0">
                <a:latin typeface="Times New Roman" pitchFamily="18" charset="0"/>
              </a:rPr>
              <a:t> disorders</a:t>
            </a:r>
          </a:p>
          <a:p>
            <a:pPr>
              <a:buFont typeface="Wingdings" pitchFamily="2" charset="2"/>
              <a:buNone/>
            </a:pPr>
            <a:r>
              <a:rPr lang="en-US" dirty="0" smtClean="0">
                <a:latin typeface="Times New Roman" pitchFamily="18" charset="0"/>
              </a:rPr>
              <a:t>1ry alveolar hypoventilation</a:t>
            </a:r>
          </a:p>
          <a:p>
            <a:pPr>
              <a:buFont typeface="Wingdings" pitchFamily="2" charset="2"/>
              <a:buNone/>
            </a:pPr>
            <a:r>
              <a:rPr lang="en-US" dirty="0" smtClean="0">
                <a:latin typeface="Times New Roman" pitchFamily="18" charset="0"/>
              </a:rPr>
              <a:t>Obesity hypoventilation synd.</a:t>
            </a:r>
          </a:p>
          <a:p>
            <a:pPr>
              <a:buFont typeface="Wingdings" pitchFamily="2" charset="2"/>
              <a:buNone/>
            </a:pPr>
            <a:r>
              <a:rPr lang="en-US" dirty="0" smtClean="0">
                <a:solidFill>
                  <a:srgbClr val="9933FF"/>
                </a:solidFill>
                <a:latin typeface="Times New Roman" pitchFamily="18" charset="0"/>
              </a:rPr>
              <a:t>Pulmonary edema</a:t>
            </a:r>
            <a:r>
              <a:rPr lang="en-US" dirty="0" smtClean="0">
                <a:latin typeface="Times New Roman" pitchFamily="18" charset="0"/>
              </a:rPr>
              <a:t>, </a:t>
            </a:r>
            <a:r>
              <a:rPr lang="en-US" dirty="0" smtClean="0">
                <a:solidFill>
                  <a:srgbClr val="9933FF"/>
                </a:solidFill>
                <a:latin typeface="Times New Roman" pitchFamily="18" charset="0"/>
              </a:rPr>
              <a:t>ARDS</a:t>
            </a:r>
          </a:p>
          <a:p>
            <a:pPr>
              <a:buFont typeface="Wingdings" pitchFamily="2" charset="2"/>
              <a:buNone/>
            </a:pPr>
            <a:r>
              <a:rPr lang="en-US" dirty="0" smtClean="0">
                <a:latin typeface="Times New Roman" pitchFamily="18" charset="0"/>
              </a:rPr>
              <a:t>Myxedema, head and cervical cord injury</a:t>
            </a:r>
          </a:p>
          <a:p>
            <a:pPr>
              <a:buFont typeface="Wingdings" pitchFamily="2" charset="2"/>
              <a:buNone/>
            </a:pPr>
            <a:endParaRPr lang="en-US" dirty="0" smtClean="0">
              <a:latin typeface="Times New Roman" pitchFamily="18" charset="0"/>
            </a:endParaRPr>
          </a:p>
          <a:p>
            <a:pPr>
              <a:buFont typeface="Wingdings" pitchFamily="2" charset="2"/>
              <a:buNone/>
            </a:pPr>
            <a:endParaRPr lang="en-US" dirty="0" smtClean="0">
              <a:latin typeface="Times New Roman" pitchFamily="18" charset="0"/>
            </a:endParaRPr>
          </a:p>
        </p:txBody>
      </p:sp>
    </p:spTree>
    <p:extLst>
      <p:ext uri="{BB962C8B-B14F-4D97-AF65-F5344CB8AC3E}">
        <p14:creationId xmlns:p14="http://schemas.microsoft.com/office/powerpoint/2010/main" val="418403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62" name="Group 2"/>
          <p:cNvGrpSpPr>
            <a:grpSpLocks/>
          </p:cNvGrpSpPr>
          <p:nvPr/>
        </p:nvGrpSpPr>
        <p:grpSpPr bwMode="auto">
          <a:xfrm>
            <a:off x="2743200" y="304800"/>
            <a:ext cx="3663950" cy="5651500"/>
            <a:chOff x="1536" y="144"/>
            <a:chExt cx="2692" cy="4121"/>
          </a:xfrm>
        </p:grpSpPr>
        <p:sp>
          <p:nvSpPr>
            <p:cNvPr id="296963" name="Freeform 3"/>
            <p:cNvSpPr>
              <a:spLocks/>
            </p:cNvSpPr>
            <p:nvPr/>
          </p:nvSpPr>
          <p:spPr bwMode="auto">
            <a:xfrm>
              <a:off x="2261" y="144"/>
              <a:ext cx="1038" cy="1119"/>
            </a:xfrm>
            <a:custGeom>
              <a:avLst/>
              <a:gdLst>
                <a:gd name="T0" fmla="*/ 141 w 913"/>
                <a:gd name="T1" fmla="*/ 689 h 962"/>
                <a:gd name="T2" fmla="*/ 117 w 913"/>
                <a:gd name="T3" fmla="*/ 701 h 962"/>
                <a:gd name="T4" fmla="*/ 108 w 913"/>
                <a:gd name="T5" fmla="*/ 680 h 962"/>
                <a:gd name="T6" fmla="*/ 94 w 913"/>
                <a:gd name="T7" fmla="*/ 637 h 962"/>
                <a:gd name="T8" fmla="*/ 0 w 913"/>
                <a:gd name="T9" fmla="*/ 637 h 962"/>
                <a:gd name="T10" fmla="*/ 94 w 913"/>
                <a:gd name="T11" fmla="*/ 372 h 962"/>
                <a:gd name="T12" fmla="*/ 156 w 913"/>
                <a:gd name="T13" fmla="*/ 151 h 962"/>
                <a:gd name="T14" fmla="*/ 414 w 913"/>
                <a:gd name="T15" fmla="*/ 8 h 962"/>
                <a:gd name="T16" fmla="*/ 725 w 913"/>
                <a:gd name="T17" fmla="*/ 101 h 962"/>
                <a:gd name="T18" fmla="*/ 906 w 913"/>
                <a:gd name="T19" fmla="*/ 398 h 962"/>
                <a:gd name="T20" fmla="*/ 769 w 913"/>
                <a:gd name="T21" fmla="*/ 763 h 962"/>
                <a:gd name="T22" fmla="*/ 738 w 913"/>
                <a:gd name="T23" fmla="*/ 962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962">
                  <a:moveTo>
                    <a:pt x="141" y="689"/>
                  </a:moveTo>
                  <a:cubicBezTo>
                    <a:pt x="137" y="691"/>
                    <a:pt x="122" y="702"/>
                    <a:pt x="117" y="701"/>
                  </a:cubicBezTo>
                  <a:cubicBezTo>
                    <a:pt x="112" y="700"/>
                    <a:pt x="112" y="691"/>
                    <a:pt x="108" y="680"/>
                  </a:cubicBezTo>
                  <a:cubicBezTo>
                    <a:pt x="104" y="669"/>
                    <a:pt x="112" y="644"/>
                    <a:pt x="94" y="637"/>
                  </a:cubicBezTo>
                  <a:lnTo>
                    <a:pt x="0" y="637"/>
                  </a:lnTo>
                  <a:cubicBezTo>
                    <a:pt x="0" y="592"/>
                    <a:pt x="67" y="453"/>
                    <a:pt x="94" y="372"/>
                  </a:cubicBezTo>
                  <a:cubicBezTo>
                    <a:pt x="120" y="290"/>
                    <a:pt x="103" y="212"/>
                    <a:pt x="156" y="151"/>
                  </a:cubicBezTo>
                  <a:cubicBezTo>
                    <a:pt x="209" y="90"/>
                    <a:pt x="319" y="16"/>
                    <a:pt x="414" y="8"/>
                  </a:cubicBezTo>
                  <a:cubicBezTo>
                    <a:pt x="509" y="0"/>
                    <a:pt x="643" y="36"/>
                    <a:pt x="725" y="101"/>
                  </a:cubicBezTo>
                  <a:cubicBezTo>
                    <a:pt x="807" y="166"/>
                    <a:pt x="899" y="288"/>
                    <a:pt x="906" y="398"/>
                  </a:cubicBezTo>
                  <a:cubicBezTo>
                    <a:pt x="913" y="508"/>
                    <a:pt x="797" y="669"/>
                    <a:pt x="769" y="763"/>
                  </a:cubicBezTo>
                  <a:cubicBezTo>
                    <a:pt x="741" y="857"/>
                    <a:pt x="744" y="921"/>
                    <a:pt x="738" y="96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4" name="Freeform 4"/>
            <p:cNvSpPr>
              <a:spLocks/>
            </p:cNvSpPr>
            <p:nvPr/>
          </p:nvSpPr>
          <p:spPr bwMode="auto">
            <a:xfrm>
              <a:off x="2323" y="1057"/>
              <a:ext cx="300" cy="212"/>
            </a:xfrm>
            <a:custGeom>
              <a:avLst/>
              <a:gdLst>
                <a:gd name="T0" fmla="*/ 80 w 264"/>
                <a:gd name="T1" fmla="*/ 0 h 182"/>
                <a:gd name="T2" fmla="*/ 50 w 264"/>
                <a:gd name="T3" fmla="*/ 9 h 182"/>
                <a:gd name="T4" fmla="*/ 32 w 264"/>
                <a:gd name="T5" fmla="*/ 57 h 182"/>
                <a:gd name="T6" fmla="*/ 39 w 264"/>
                <a:gd name="T7" fmla="*/ 116 h 182"/>
                <a:gd name="T8" fmla="*/ 264 w 264"/>
                <a:gd name="T9" fmla="*/ 182 h 182"/>
              </a:gdLst>
              <a:ahLst/>
              <a:cxnLst>
                <a:cxn ang="0">
                  <a:pos x="T0" y="T1"/>
                </a:cxn>
                <a:cxn ang="0">
                  <a:pos x="T2" y="T3"/>
                </a:cxn>
                <a:cxn ang="0">
                  <a:pos x="T4" y="T5"/>
                </a:cxn>
                <a:cxn ang="0">
                  <a:pos x="T6" y="T7"/>
                </a:cxn>
                <a:cxn ang="0">
                  <a:pos x="T8" y="T9"/>
                </a:cxn>
              </a:cxnLst>
              <a:rect l="0" t="0" r="r" b="b"/>
              <a:pathLst>
                <a:path w="264" h="182">
                  <a:moveTo>
                    <a:pt x="80" y="0"/>
                  </a:moveTo>
                  <a:cubicBezTo>
                    <a:pt x="75" y="1"/>
                    <a:pt x="58" y="0"/>
                    <a:pt x="50" y="9"/>
                  </a:cubicBezTo>
                  <a:cubicBezTo>
                    <a:pt x="42" y="18"/>
                    <a:pt x="34" y="39"/>
                    <a:pt x="32" y="57"/>
                  </a:cubicBezTo>
                  <a:cubicBezTo>
                    <a:pt x="30" y="75"/>
                    <a:pt x="0" y="95"/>
                    <a:pt x="39" y="116"/>
                  </a:cubicBezTo>
                  <a:cubicBezTo>
                    <a:pt x="78" y="137"/>
                    <a:pt x="226" y="171"/>
                    <a:pt x="264"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5" name="Freeform 5"/>
            <p:cNvSpPr>
              <a:spLocks/>
            </p:cNvSpPr>
            <p:nvPr/>
          </p:nvSpPr>
          <p:spPr bwMode="auto">
            <a:xfrm>
              <a:off x="1536" y="1688"/>
              <a:ext cx="1165" cy="2507"/>
            </a:xfrm>
            <a:custGeom>
              <a:avLst/>
              <a:gdLst>
                <a:gd name="T0" fmla="*/ 1024 w 1026"/>
                <a:gd name="T1" fmla="*/ 510 h 2155"/>
                <a:gd name="T2" fmla="*/ 1015 w 1026"/>
                <a:gd name="T3" fmla="*/ 320 h 2155"/>
                <a:gd name="T4" fmla="*/ 960 w 1026"/>
                <a:gd name="T5" fmla="*/ 178 h 2155"/>
                <a:gd name="T6" fmla="*/ 779 w 1026"/>
                <a:gd name="T7" fmla="*/ 13 h 2155"/>
                <a:gd name="T8" fmla="*/ 416 w 1026"/>
                <a:gd name="T9" fmla="*/ 257 h 2155"/>
                <a:gd name="T10" fmla="*/ 84 w 1026"/>
                <a:gd name="T11" fmla="*/ 1054 h 2155"/>
                <a:gd name="T12" fmla="*/ 5 w 1026"/>
                <a:gd name="T13" fmla="*/ 1993 h 2155"/>
                <a:gd name="T14" fmla="*/ 116 w 1026"/>
                <a:gd name="T15" fmla="*/ 2025 h 2155"/>
                <a:gd name="T16" fmla="*/ 424 w 1026"/>
                <a:gd name="T17" fmla="*/ 1938 h 2155"/>
                <a:gd name="T18" fmla="*/ 926 w 1026"/>
                <a:gd name="T19" fmla="*/ 1930 h 2155"/>
                <a:gd name="T20" fmla="*/ 1008 w 1026"/>
                <a:gd name="T21" fmla="*/ 975 h 2155"/>
                <a:gd name="T22" fmla="*/ 1024 w 1026"/>
                <a:gd name="T23" fmla="*/ 63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6" h="2155">
                  <a:moveTo>
                    <a:pt x="1024" y="510"/>
                  </a:moveTo>
                  <a:cubicBezTo>
                    <a:pt x="1022" y="479"/>
                    <a:pt x="1026" y="375"/>
                    <a:pt x="1015" y="320"/>
                  </a:cubicBezTo>
                  <a:cubicBezTo>
                    <a:pt x="1004" y="265"/>
                    <a:pt x="999" y="229"/>
                    <a:pt x="960" y="178"/>
                  </a:cubicBezTo>
                  <a:cubicBezTo>
                    <a:pt x="921" y="127"/>
                    <a:pt x="870" y="0"/>
                    <a:pt x="779" y="13"/>
                  </a:cubicBezTo>
                  <a:cubicBezTo>
                    <a:pt x="688" y="26"/>
                    <a:pt x="532" y="83"/>
                    <a:pt x="416" y="257"/>
                  </a:cubicBezTo>
                  <a:cubicBezTo>
                    <a:pt x="300" y="431"/>
                    <a:pt x="152" y="765"/>
                    <a:pt x="84" y="1054"/>
                  </a:cubicBezTo>
                  <a:cubicBezTo>
                    <a:pt x="16" y="1343"/>
                    <a:pt x="0" y="1831"/>
                    <a:pt x="5" y="1993"/>
                  </a:cubicBezTo>
                  <a:cubicBezTo>
                    <a:pt x="10" y="2155"/>
                    <a:pt x="46" y="2034"/>
                    <a:pt x="116" y="2025"/>
                  </a:cubicBezTo>
                  <a:cubicBezTo>
                    <a:pt x="186" y="2016"/>
                    <a:pt x="289" y="1954"/>
                    <a:pt x="424" y="1938"/>
                  </a:cubicBezTo>
                  <a:cubicBezTo>
                    <a:pt x="559" y="1922"/>
                    <a:pt x="829" y="2090"/>
                    <a:pt x="926" y="1930"/>
                  </a:cubicBezTo>
                  <a:cubicBezTo>
                    <a:pt x="1023" y="1770"/>
                    <a:pt x="992" y="1191"/>
                    <a:pt x="1008" y="975"/>
                  </a:cubicBezTo>
                  <a:cubicBezTo>
                    <a:pt x="1024" y="759"/>
                    <a:pt x="1021" y="705"/>
                    <a:pt x="1024" y="634"/>
                  </a:cubicBezTo>
                </a:path>
              </a:pathLst>
            </a:custGeom>
            <a:solidFill>
              <a:srgbClr val="FF9966"/>
            </a:solidFill>
            <a:ln w="38100" cmpd="sng">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6" name="Freeform 6"/>
            <p:cNvSpPr>
              <a:spLocks/>
            </p:cNvSpPr>
            <p:nvPr/>
          </p:nvSpPr>
          <p:spPr bwMode="auto">
            <a:xfrm>
              <a:off x="3044" y="1700"/>
              <a:ext cx="1184" cy="2565"/>
            </a:xfrm>
            <a:custGeom>
              <a:avLst/>
              <a:gdLst>
                <a:gd name="T0" fmla="*/ 20 w 1042"/>
                <a:gd name="T1" fmla="*/ 486 h 2205"/>
                <a:gd name="T2" fmla="*/ 24 w 1042"/>
                <a:gd name="T3" fmla="*/ 320 h 2205"/>
                <a:gd name="T4" fmla="*/ 79 w 1042"/>
                <a:gd name="T5" fmla="*/ 178 h 2205"/>
                <a:gd name="T6" fmla="*/ 260 w 1042"/>
                <a:gd name="T7" fmla="*/ 13 h 2205"/>
                <a:gd name="T8" fmla="*/ 623 w 1042"/>
                <a:gd name="T9" fmla="*/ 257 h 2205"/>
                <a:gd name="T10" fmla="*/ 955 w 1042"/>
                <a:gd name="T11" fmla="*/ 1054 h 2205"/>
                <a:gd name="T12" fmla="*/ 1038 w 1042"/>
                <a:gd name="T13" fmla="*/ 2034 h 2205"/>
                <a:gd name="T14" fmla="*/ 930 w 1042"/>
                <a:gd name="T15" fmla="*/ 2079 h 2205"/>
                <a:gd name="T16" fmla="*/ 615 w 1042"/>
                <a:gd name="T17" fmla="*/ 1974 h 2205"/>
                <a:gd name="T18" fmla="*/ 219 w 1042"/>
                <a:gd name="T19" fmla="*/ 2043 h 2205"/>
                <a:gd name="T20" fmla="*/ 210 w 1042"/>
                <a:gd name="T21" fmla="*/ 1398 h 2205"/>
                <a:gd name="T22" fmla="*/ 31 w 1042"/>
                <a:gd name="T23" fmla="*/ 975 h 2205"/>
                <a:gd name="T24" fmla="*/ 21 w 1042"/>
                <a:gd name="T25" fmla="*/ 58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2205">
                  <a:moveTo>
                    <a:pt x="20" y="486"/>
                  </a:moveTo>
                  <a:cubicBezTo>
                    <a:pt x="21" y="458"/>
                    <a:pt x="14" y="371"/>
                    <a:pt x="24" y="320"/>
                  </a:cubicBezTo>
                  <a:cubicBezTo>
                    <a:pt x="34" y="269"/>
                    <a:pt x="40" y="229"/>
                    <a:pt x="79" y="178"/>
                  </a:cubicBezTo>
                  <a:cubicBezTo>
                    <a:pt x="118" y="127"/>
                    <a:pt x="169" y="0"/>
                    <a:pt x="260" y="13"/>
                  </a:cubicBezTo>
                  <a:cubicBezTo>
                    <a:pt x="351" y="26"/>
                    <a:pt x="507" y="83"/>
                    <a:pt x="623" y="257"/>
                  </a:cubicBezTo>
                  <a:cubicBezTo>
                    <a:pt x="739" y="431"/>
                    <a:pt x="886" y="758"/>
                    <a:pt x="955" y="1054"/>
                  </a:cubicBezTo>
                  <a:cubicBezTo>
                    <a:pt x="1024" y="1350"/>
                    <a:pt x="1042" y="1863"/>
                    <a:pt x="1038" y="2034"/>
                  </a:cubicBezTo>
                  <a:cubicBezTo>
                    <a:pt x="1034" y="2205"/>
                    <a:pt x="1000" y="2089"/>
                    <a:pt x="930" y="2079"/>
                  </a:cubicBezTo>
                  <a:cubicBezTo>
                    <a:pt x="860" y="2069"/>
                    <a:pt x="733" y="1980"/>
                    <a:pt x="615" y="1974"/>
                  </a:cubicBezTo>
                  <a:cubicBezTo>
                    <a:pt x="497" y="1968"/>
                    <a:pt x="286" y="2139"/>
                    <a:pt x="219" y="2043"/>
                  </a:cubicBezTo>
                  <a:cubicBezTo>
                    <a:pt x="152" y="1947"/>
                    <a:pt x="241" y="1576"/>
                    <a:pt x="210" y="1398"/>
                  </a:cubicBezTo>
                  <a:cubicBezTo>
                    <a:pt x="179" y="1220"/>
                    <a:pt x="62" y="1110"/>
                    <a:pt x="31" y="975"/>
                  </a:cubicBezTo>
                  <a:cubicBezTo>
                    <a:pt x="0" y="840"/>
                    <a:pt x="23" y="669"/>
                    <a:pt x="21" y="588"/>
                  </a:cubicBezTo>
                </a:path>
              </a:pathLst>
            </a:custGeom>
            <a:solidFill>
              <a:srgbClr val="FF9966"/>
            </a:solidFill>
            <a:ln w="38100" cmpd="sng">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7" name="Freeform 7"/>
            <p:cNvSpPr>
              <a:spLocks/>
            </p:cNvSpPr>
            <p:nvPr/>
          </p:nvSpPr>
          <p:spPr bwMode="auto">
            <a:xfrm>
              <a:off x="2415" y="1055"/>
              <a:ext cx="408" cy="1372"/>
            </a:xfrm>
            <a:custGeom>
              <a:avLst/>
              <a:gdLst>
                <a:gd name="T0" fmla="*/ 0 w 360"/>
                <a:gd name="T1" fmla="*/ 2 h 1179"/>
                <a:gd name="T2" fmla="*/ 294 w 360"/>
                <a:gd name="T3" fmla="*/ 44 h 1179"/>
                <a:gd name="T4" fmla="*/ 351 w 360"/>
                <a:gd name="T5" fmla="*/ 266 h 1179"/>
                <a:gd name="T6" fmla="*/ 351 w 360"/>
                <a:gd name="T7" fmla="*/ 773 h 1179"/>
                <a:gd name="T8" fmla="*/ 309 w 360"/>
                <a:gd name="T9" fmla="*/ 989 h 1179"/>
                <a:gd name="T10" fmla="*/ 159 w 360"/>
                <a:gd name="T11" fmla="*/ 1136 h 1179"/>
                <a:gd name="T12" fmla="*/ 90 w 360"/>
                <a:gd name="T13" fmla="*/ 1178 h 1179"/>
                <a:gd name="T14" fmla="*/ 36 w 360"/>
                <a:gd name="T15" fmla="*/ 1142 h 1179"/>
                <a:gd name="T16" fmla="*/ 50 w 360"/>
                <a:gd name="T17" fmla="*/ 1151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179">
                  <a:moveTo>
                    <a:pt x="0" y="2"/>
                  </a:moveTo>
                  <a:cubicBezTo>
                    <a:pt x="48" y="9"/>
                    <a:pt x="236" y="0"/>
                    <a:pt x="294" y="44"/>
                  </a:cubicBezTo>
                  <a:cubicBezTo>
                    <a:pt x="352" y="88"/>
                    <a:pt x="342" y="145"/>
                    <a:pt x="351" y="266"/>
                  </a:cubicBezTo>
                  <a:cubicBezTo>
                    <a:pt x="360" y="387"/>
                    <a:pt x="358" y="653"/>
                    <a:pt x="351" y="773"/>
                  </a:cubicBezTo>
                  <a:cubicBezTo>
                    <a:pt x="344" y="893"/>
                    <a:pt x="341" y="929"/>
                    <a:pt x="309" y="989"/>
                  </a:cubicBezTo>
                  <a:cubicBezTo>
                    <a:pt x="277" y="1049"/>
                    <a:pt x="195" y="1105"/>
                    <a:pt x="159" y="1136"/>
                  </a:cubicBezTo>
                  <a:cubicBezTo>
                    <a:pt x="123" y="1167"/>
                    <a:pt x="110" y="1177"/>
                    <a:pt x="90" y="1178"/>
                  </a:cubicBezTo>
                  <a:cubicBezTo>
                    <a:pt x="70" y="1179"/>
                    <a:pt x="43" y="1146"/>
                    <a:pt x="36" y="1142"/>
                  </a:cubicBezTo>
                  <a:cubicBezTo>
                    <a:pt x="29" y="1138"/>
                    <a:pt x="47" y="1149"/>
                    <a:pt x="50" y="115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8" name="Freeform 8"/>
            <p:cNvSpPr>
              <a:spLocks/>
            </p:cNvSpPr>
            <p:nvPr/>
          </p:nvSpPr>
          <p:spPr bwMode="auto">
            <a:xfrm>
              <a:off x="2312" y="867"/>
              <a:ext cx="1639" cy="2566"/>
            </a:xfrm>
            <a:custGeom>
              <a:avLst/>
              <a:gdLst>
                <a:gd name="T0" fmla="*/ 0 w 1639"/>
                <a:gd name="T1" fmla="*/ 2518 h 2566"/>
                <a:gd name="T2" fmla="*/ 34 w 1639"/>
                <a:gd name="T3" fmla="*/ 2330 h 2566"/>
                <a:gd name="T4" fmla="*/ 119 w 1639"/>
                <a:gd name="T5" fmla="*/ 1911 h 2566"/>
                <a:gd name="T6" fmla="*/ 147 w 1639"/>
                <a:gd name="T7" fmla="*/ 1782 h 2566"/>
                <a:gd name="T8" fmla="*/ 228 w 1639"/>
                <a:gd name="T9" fmla="*/ 1702 h 2566"/>
                <a:gd name="T10" fmla="*/ 524 w 1639"/>
                <a:gd name="T11" fmla="*/ 1421 h 2566"/>
                <a:gd name="T12" fmla="*/ 579 w 1639"/>
                <a:gd name="T13" fmla="*/ 1380 h 2566"/>
                <a:gd name="T14" fmla="*/ 644 w 1639"/>
                <a:gd name="T15" fmla="*/ 1419 h 2566"/>
                <a:gd name="T16" fmla="*/ 910 w 1639"/>
                <a:gd name="T17" fmla="*/ 1589 h 2566"/>
                <a:gd name="T18" fmla="*/ 1019 w 1639"/>
                <a:gd name="T19" fmla="*/ 1684 h 2566"/>
                <a:gd name="T20" fmla="*/ 1212 w 1639"/>
                <a:gd name="T21" fmla="*/ 1988 h 2566"/>
                <a:gd name="T22" fmla="*/ 1246 w 1639"/>
                <a:gd name="T23" fmla="*/ 2089 h 2566"/>
                <a:gd name="T24" fmla="*/ 1195 w 1639"/>
                <a:gd name="T25" fmla="*/ 2165 h 2566"/>
                <a:gd name="T26" fmla="*/ 1171 w 1639"/>
                <a:gd name="T27" fmla="*/ 2211 h 2566"/>
                <a:gd name="T28" fmla="*/ 1157 w 1639"/>
                <a:gd name="T29" fmla="*/ 2253 h 2566"/>
                <a:gd name="T30" fmla="*/ 1148 w 1639"/>
                <a:gd name="T31" fmla="*/ 2340 h 2566"/>
                <a:gd name="T32" fmla="*/ 1168 w 1639"/>
                <a:gd name="T33" fmla="*/ 2407 h 2566"/>
                <a:gd name="T34" fmla="*/ 1223 w 1639"/>
                <a:gd name="T35" fmla="*/ 2494 h 2566"/>
                <a:gd name="T36" fmla="*/ 1345 w 1639"/>
                <a:gd name="T37" fmla="*/ 2557 h 2566"/>
                <a:gd name="T38" fmla="*/ 1485 w 1639"/>
                <a:gd name="T39" fmla="*/ 2546 h 2566"/>
                <a:gd name="T40" fmla="*/ 1577 w 1639"/>
                <a:gd name="T41" fmla="*/ 2479 h 2566"/>
                <a:gd name="T42" fmla="*/ 1624 w 1639"/>
                <a:gd name="T43" fmla="*/ 2396 h 2566"/>
                <a:gd name="T44" fmla="*/ 1639 w 1639"/>
                <a:gd name="T45" fmla="*/ 2312 h 2566"/>
                <a:gd name="T46" fmla="*/ 1628 w 1639"/>
                <a:gd name="T47" fmla="*/ 2229 h 2566"/>
                <a:gd name="T48" fmla="*/ 1578 w 1639"/>
                <a:gd name="T49" fmla="*/ 2144 h 2566"/>
                <a:gd name="T50" fmla="*/ 1502 w 1639"/>
                <a:gd name="T51" fmla="*/ 2088 h 2566"/>
                <a:gd name="T52" fmla="*/ 1410 w 1639"/>
                <a:gd name="T53" fmla="*/ 2064 h 2566"/>
                <a:gd name="T54" fmla="*/ 1321 w 1639"/>
                <a:gd name="T55" fmla="*/ 2046 h 2566"/>
                <a:gd name="T56" fmla="*/ 1260 w 1639"/>
                <a:gd name="T57" fmla="*/ 1968 h 2566"/>
                <a:gd name="T58" fmla="*/ 1173 w 1639"/>
                <a:gd name="T59" fmla="*/ 1803 h 2566"/>
                <a:gd name="T60" fmla="*/ 1072 w 1639"/>
                <a:gd name="T61" fmla="*/ 1653 h 2566"/>
                <a:gd name="T62" fmla="*/ 1039 w 1639"/>
                <a:gd name="T63" fmla="*/ 1598 h 2566"/>
                <a:gd name="T64" fmla="*/ 1120 w 1639"/>
                <a:gd name="T65" fmla="*/ 1554 h 2566"/>
                <a:gd name="T66" fmla="*/ 1179 w 1639"/>
                <a:gd name="T67" fmla="*/ 1526 h 2566"/>
                <a:gd name="T68" fmla="*/ 1237 w 1639"/>
                <a:gd name="T69" fmla="*/ 1587 h 2566"/>
                <a:gd name="T70" fmla="*/ 1373 w 1639"/>
                <a:gd name="T71" fmla="*/ 1617 h 2566"/>
                <a:gd name="T72" fmla="*/ 1458 w 1639"/>
                <a:gd name="T73" fmla="*/ 1573 h 2566"/>
                <a:gd name="T74" fmla="*/ 1515 w 1639"/>
                <a:gd name="T75" fmla="*/ 1499 h 2566"/>
                <a:gd name="T76" fmla="*/ 1540 w 1639"/>
                <a:gd name="T77" fmla="*/ 1404 h 2566"/>
                <a:gd name="T78" fmla="*/ 1500 w 1639"/>
                <a:gd name="T79" fmla="*/ 1289 h 2566"/>
                <a:gd name="T80" fmla="*/ 1407 w 1639"/>
                <a:gd name="T81" fmla="*/ 1229 h 2566"/>
                <a:gd name="T82" fmla="*/ 1326 w 1639"/>
                <a:gd name="T83" fmla="*/ 1218 h 2566"/>
                <a:gd name="T84" fmla="*/ 1233 w 1639"/>
                <a:gd name="T85" fmla="*/ 1250 h 2566"/>
                <a:gd name="T86" fmla="*/ 1186 w 1639"/>
                <a:gd name="T87" fmla="*/ 1306 h 2566"/>
                <a:gd name="T88" fmla="*/ 1161 w 1639"/>
                <a:gd name="T89" fmla="*/ 1359 h 2566"/>
                <a:gd name="T90" fmla="*/ 1148 w 1639"/>
                <a:gd name="T91" fmla="*/ 1421 h 2566"/>
                <a:gd name="T92" fmla="*/ 1152 w 1639"/>
                <a:gd name="T93" fmla="*/ 1479 h 2566"/>
                <a:gd name="T94" fmla="*/ 1122 w 1639"/>
                <a:gd name="T95" fmla="*/ 1511 h 2566"/>
                <a:gd name="T96" fmla="*/ 1075 w 1639"/>
                <a:gd name="T97" fmla="*/ 1539 h 2566"/>
                <a:gd name="T98" fmla="*/ 991 w 1639"/>
                <a:gd name="T99" fmla="*/ 1563 h 2566"/>
                <a:gd name="T100" fmla="*/ 862 w 1639"/>
                <a:gd name="T101" fmla="*/ 1470 h 2566"/>
                <a:gd name="T102" fmla="*/ 709 w 1639"/>
                <a:gd name="T103" fmla="*/ 1367 h 2566"/>
                <a:gd name="T104" fmla="*/ 620 w 1639"/>
                <a:gd name="T105" fmla="*/ 1168 h 2566"/>
                <a:gd name="T106" fmla="*/ 593 w 1639"/>
                <a:gd name="T107" fmla="*/ 550 h 2566"/>
                <a:gd name="T108" fmla="*/ 535 w 1639"/>
                <a:gd name="T109" fmla="*/ 135 h 2566"/>
                <a:gd name="T110" fmla="*/ 324 w 1639"/>
                <a:gd name="T111" fmla="*/ 9 h 2566"/>
                <a:gd name="T112" fmla="*/ 112 w 1639"/>
                <a:gd name="T113" fmla="*/ 83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9" h="2566">
                  <a:moveTo>
                    <a:pt x="0" y="2518"/>
                  </a:moveTo>
                  <a:cubicBezTo>
                    <a:pt x="6" y="2487"/>
                    <a:pt x="14" y="2431"/>
                    <a:pt x="34" y="2330"/>
                  </a:cubicBezTo>
                  <a:cubicBezTo>
                    <a:pt x="55" y="2229"/>
                    <a:pt x="101" y="2002"/>
                    <a:pt x="119" y="1911"/>
                  </a:cubicBezTo>
                  <a:cubicBezTo>
                    <a:pt x="137" y="1820"/>
                    <a:pt x="128" y="1817"/>
                    <a:pt x="147" y="1782"/>
                  </a:cubicBezTo>
                  <a:cubicBezTo>
                    <a:pt x="165" y="1747"/>
                    <a:pt x="166" y="1762"/>
                    <a:pt x="228" y="1702"/>
                  </a:cubicBezTo>
                  <a:cubicBezTo>
                    <a:pt x="291" y="1641"/>
                    <a:pt x="465" y="1475"/>
                    <a:pt x="524" y="1421"/>
                  </a:cubicBezTo>
                  <a:cubicBezTo>
                    <a:pt x="583" y="1368"/>
                    <a:pt x="559" y="1380"/>
                    <a:pt x="579" y="1380"/>
                  </a:cubicBezTo>
                  <a:cubicBezTo>
                    <a:pt x="600" y="1380"/>
                    <a:pt x="589" y="1384"/>
                    <a:pt x="644" y="1419"/>
                  </a:cubicBezTo>
                  <a:cubicBezTo>
                    <a:pt x="699" y="1454"/>
                    <a:pt x="847" y="1545"/>
                    <a:pt x="910" y="1589"/>
                  </a:cubicBezTo>
                  <a:cubicBezTo>
                    <a:pt x="972" y="1633"/>
                    <a:pt x="969" y="1618"/>
                    <a:pt x="1019" y="1684"/>
                  </a:cubicBezTo>
                  <a:cubicBezTo>
                    <a:pt x="1069" y="1751"/>
                    <a:pt x="1174" y="1920"/>
                    <a:pt x="1212" y="1988"/>
                  </a:cubicBezTo>
                  <a:cubicBezTo>
                    <a:pt x="1251" y="2062"/>
                    <a:pt x="1248" y="2060"/>
                    <a:pt x="1246" y="2089"/>
                  </a:cubicBezTo>
                  <a:cubicBezTo>
                    <a:pt x="1244" y="2118"/>
                    <a:pt x="1207" y="2145"/>
                    <a:pt x="1195" y="2165"/>
                  </a:cubicBezTo>
                  <a:cubicBezTo>
                    <a:pt x="1182" y="2184"/>
                    <a:pt x="1177" y="2196"/>
                    <a:pt x="1171" y="2211"/>
                  </a:cubicBezTo>
                  <a:cubicBezTo>
                    <a:pt x="1165" y="2226"/>
                    <a:pt x="1161" y="2231"/>
                    <a:pt x="1157" y="2253"/>
                  </a:cubicBezTo>
                  <a:cubicBezTo>
                    <a:pt x="1154" y="2275"/>
                    <a:pt x="1146" y="2315"/>
                    <a:pt x="1148" y="2340"/>
                  </a:cubicBezTo>
                  <a:cubicBezTo>
                    <a:pt x="1151" y="2366"/>
                    <a:pt x="1155" y="2381"/>
                    <a:pt x="1168" y="2407"/>
                  </a:cubicBezTo>
                  <a:cubicBezTo>
                    <a:pt x="1180" y="2432"/>
                    <a:pt x="1194" y="2468"/>
                    <a:pt x="1223" y="2494"/>
                  </a:cubicBezTo>
                  <a:cubicBezTo>
                    <a:pt x="1253" y="2519"/>
                    <a:pt x="1302" y="2547"/>
                    <a:pt x="1345" y="2557"/>
                  </a:cubicBezTo>
                  <a:cubicBezTo>
                    <a:pt x="1388" y="2566"/>
                    <a:pt x="1446" y="2559"/>
                    <a:pt x="1485" y="2546"/>
                  </a:cubicBezTo>
                  <a:cubicBezTo>
                    <a:pt x="1523" y="2533"/>
                    <a:pt x="1554" y="2503"/>
                    <a:pt x="1577" y="2479"/>
                  </a:cubicBezTo>
                  <a:cubicBezTo>
                    <a:pt x="1599" y="2454"/>
                    <a:pt x="1614" y="2424"/>
                    <a:pt x="1624" y="2396"/>
                  </a:cubicBezTo>
                  <a:cubicBezTo>
                    <a:pt x="1634" y="2368"/>
                    <a:pt x="1639" y="2340"/>
                    <a:pt x="1639" y="2312"/>
                  </a:cubicBezTo>
                  <a:cubicBezTo>
                    <a:pt x="1639" y="2285"/>
                    <a:pt x="1638" y="2257"/>
                    <a:pt x="1628" y="2229"/>
                  </a:cubicBezTo>
                  <a:cubicBezTo>
                    <a:pt x="1617" y="2201"/>
                    <a:pt x="1598" y="2167"/>
                    <a:pt x="1578" y="2144"/>
                  </a:cubicBezTo>
                  <a:cubicBezTo>
                    <a:pt x="1557" y="2120"/>
                    <a:pt x="1530" y="2101"/>
                    <a:pt x="1502" y="2088"/>
                  </a:cubicBezTo>
                  <a:cubicBezTo>
                    <a:pt x="1473" y="2075"/>
                    <a:pt x="1439" y="2070"/>
                    <a:pt x="1410" y="2064"/>
                  </a:cubicBezTo>
                  <a:cubicBezTo>
                    <a:pt x="1380" y="2057"/>
                    <a:pt x="1346" y="2062"/>
                    <a:pt x="1321" y="2046"/>
                  </a:cubicBezTo>
                  <a:cubicBezTo>
                    <a:pt x="1301" y="2036"/>
                    <a:pt x="1285" y="2009"/>
                    <a:pt x="1260" y="1968"/>
                  </a:cubicBezTo>
                  <a:cubicBezTo>
                    <a:pt x="1235" y="1927"/>
                    <a:pt x="1204" y="1856"/>
                    <a:pt x="1173" y="1803"/>
                  </a:cubicBezTo>
                  <a:cubicBezTo>
                    <a:pt x="1142" y="1750"/>
                    <a:pt x="1094" y="1687"/>
                    <a:pt x="1072" y="1653"/>
                  </a:cubicBezTo>
                  <a:cubicBezTo>
                    <a:pt x="1050" y="1619"/>
                    <a:pt x="1031" y="1614"/>
                    <a:pt x="1039" y="1598"/>
                  </a:cubicBezTo>
                  <a:cubicBezTo>
                    <a:pt x="1047" y="1582"/>
                    <a:pt x="1097" y="1566"/>
                    <a:pt x="1120" y="1554"/>
                  </a:cubicBezTo>
                  <a:cubicBezTo>
                    <a:pt x="1143" y="1542"/>
                    <a:pt x="1160" y="1521"/>
                    <a:pt x="1179" y="1526"/>
                  </a:cubicBezTo>
                  <a:cubicBezTo>
                    <a:pt x="1198" y="1531"/>
                    <a:pt x="1205" y="1572"/>
                    <a:pt x="1237" y="1587"/>
                  </a:cubicBezTo>
                  <a:cubicBezTo>
                    <a:pt x="1269" y="1602"/>
                    <a:pt x="1337" y="1619"/>
                    <a:pt x="1373" y="1617"/>
                  </a:cubicBezTo>
                  <a:cubicBezTo>
                    <a:pt x="1410" y="1615"/>
                    <a:pt x="1435" y="1592"/>
                    <a:pt x="1458" y="1573"/>
                  </a:cubicBezTo>
                  <a:cubicBezTo>
                    <a:pt x="1482" y="1553"/>
                    <a:pt x="1501" y="1527"/>
                    <a:pt x="1515" y="1499"/>
                  </a:cubicBezTo>
                  <a:cubicBezTo>
                    <a:pt x="1529" y="1471"/>
                    <a:pt x="1542" y="1439"/>
                    <a:pt x="1540" y="1404"/>
                  </a:cubicBezTo>
                  <a:cubicBezTo>
                    <a:pt x="1538" y="1369"/>
                    <a:pt x="1522" y="1318"/>
                    <a:pt x="1500" y="1289"/>
                  </a:cubicBezTo>
                  <a:cubicBezTo>
                    <a:pt x="1478" y="1260"/>
                    <a:pt x="1436" y="1241"/>
                    <a:pt x="1407" y="1229"/>
                  </a:cubicBezTo>
                  <a:cubicBezTo>
                    <a:pt x="1378" y="1217"/>
                    <a:pt x="1355" y="1215"/>
                    <a:pt x="1326" y="1218"/>
                  </a:cubicBezTo>
                  <a:cubicBezTo>
                    <a:pt x="1297" y="1221"/>
                    <a:pt x="1256" y="1235"/>
                    <a:pt x="1233" y="1250"/>
                  </a:cubicBezTo>
                  <a:cubicBezTo>
                    <a:pt x="1210" y="1265"/>
                    <a:pt x="1198" y="1288"/>
                    <a:pt x="1186" y="1306"/>
                  </a:cubicBezTo>
                  <a:cubicBezTo>
                    <a:pt x="1174" y="1324"/>
                    <a:pt x="1166" y="1340"/>
                    <a:pt x="1161" y="1359"/>
                  </a:cubicBezTo>
                  <a:cubicBezTo>
                    <a:pt x="1155" y="1377"/>
                    <a:pt x="1150" y="1401"/>
                    <a:pt x="1148" y="1421"/>
                  </a:cubicBezTo>
                  <a:cubicBezTo>
                    <a:pt x="1146" y="1441"/>
                    <a:pt x="1156" y="1464"/>
                    <a:pt x="1152" y="1479"/>
                  </a:cubicBezTo>
                  <a:cubicBezTo>
                    <a:pt x="1148" y="1494"/>
                    <a:pt x="1135" y="1501"/>
                    <a:pt x="1122" y="1511"/>
                  </a:cubicBezTo>
                  <a:cubicBezTo>
                    <a:pt x="1109" y="1521"/>
                    <a:pt x="1097" y="1530"/>
                    <a:pt x="1075" y="1539"/>
                  </a:cubicBezTo>
                  <a:cubicBezTo>
                    <a:pt x="1053" y="1548"/>
                    <a:pt x="1026" y="1574"/>
                    <a:pt x="991" y="1563"/>
                  </a:cubicBezTo>
                  <a:cubicBezTo>
                    <a:pt x="956" y="1552"/>
                    <a:pt x="909" y="1503"/>
                    <a:pt x="862" y="1470"/>
                  </a:cubicBezTo>
                  <a:cubicBezTo>
                    <a:pt x="815" y="1437"/>
                    <a:pt x="749" y="1417"/>
                    <a:pt x="709" y="1367"/>
                  </a:cubicBezTo>
                  <a:cubicBezTo>
                    <a:pt x="669" y="1317"/>
                    <a:pt x="639" y="1304"/>
                    <a:pt x="620" y="1168"/>
                  </a:cubicBezTo>
                  <a:cubicBezTo>
                    <a:pt x="601" y="1032"/>
                    <a:pt x="607" y="722"/>
                    <a:pt x="593" y="550"/>
                  </a:cubicBezTo>
                  <a:cubicBezTo>
                    <a:pt x="579" y="378"/>
                    <a:pt x="579" y="224"/>
                    <a:pt x="535" y="135"/>
                  </a:cubicBezTo>
                  <a:cubicBezTo>
                    <a:pt x="491" y="45"/>
                    <a:pt x="394" y="19"/>
                    <a:pt x="324" y="9"/>
                  </a:cubicBezTo>
                  <a:cubicBezTo>
                    <a:pt x="253" y="0"/>
                    <a:pt x="157" y="67"/>
                    <a:pt x="112" y="83"/>
                  </a:cubicBezTo>
                </a:path>
              </a:pathLst>
            </a:custGeom>
            <a:noFill/>
            <a:ln w="1905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6969" name="Freeform 9"/>
          <p:cNvSpPr>
            <a:spLocks/>
          </p:cNvSpPr>
          <p:nvPr/>
        </p:nvSpPr>
        <p:spPr bwMode="auto">
          <a:xfrm>
            <a:off x="2654300" y="2324100"/>
            <a:ext cx="3857625" cy="4232275"/>
          </a:xfrm>
          <a:custGeom>
            <a:avLst/>
            <a:gdLst>
              <a:gd name="T0" fmla="*/ 794 w 2430"/>
              <a:gd name="T1" fmla="*/ 0 h 2666"/>
              <a:gd name="T2" fmla="*/ 506 w 2430"/>
              <a:gd name="T3" fmla="*/ 144 h 2666"/>
              <a:gd name="T4" fmla="*/ 188 w 2430"/>
              <a:gd name="T5" fmla="*/ 780 h 2666"/>
              <a:gd name="T6" fmla="*/ 50 w 2430"/>
              <a:gd name="T7" fmla="*/ 1296 h 2666"/>
              <a:gd name="T8" fmla="*/ 8 w 2430"/>
              <a:gd name="T9" fmla="*/ 1728 h 2666"/>
              <a:gd name="T10" fmla="*/ 8 w 2430"/>
              <a:gd name="T11" fmla="*/ 2172 h 2666"/>
              <a:gd name="T12" fmla="*/ 56 w 2430"/>
              <a:gd name="T13" fmla="*/ 2484 h 2666"/>
              <a:gd name="T14" fmla="*/ 248 w 2430"/>
              <a:gd name="T15" fmla="*/ 2184 h 2666"/>
              <a:gd name="T16" fmla="*/ 488 w 2430"/>
              <a:gd name="T17" fmla="*/ 2136 h 2666"/>
              <a:gd name="T18" fmla="*/ 872 w 2430"/>
              <a:gd name="T19" fmla="*/ 2184 h 2666"/>
              <a:gd name="T20" fmla="*/ 1112 w 2430"/>
              <a:gd name="T21" fmla="*/ 2232 h 2666"/>
              <a:gd name="T22" fmla="*/ 1352 w 2430"/>
              <a:gd name="T23" fmla="*/ 2232 h 2666"/>
              <a:gd name="T24" fmla="*/ 1592 w 2430"/>
              <a:gd name="T25" fmla="*/ 2232 h 2666"/>
              <a:gd name="T26" fmla="*/ 1880 w 2430"/>
              <a:gd name="T27" fmla="*/ 2184 h 2666"/>
              <a:gd name="T28" fmla="*/ 2072 w 2430"/>
              <a:gd name="T29" fmla="*/ 2184 h 2666"/>
              <a:gd name="T30" fmla="*/ 2384 w 2430"/>
              <a:gd name="T31" fmla="*/ 2502 h 2666"/>
              <a:gd name="T32" fmla="*/ 2348 w 2430"/>
              <a:gd name="T33" fmla="*/ 1200 h 2666"/>
              <a:gd name="T34" fmla="*/ 2084 w 2430"/>
              <a:gd name="T35" fmla="*/ 444 h 2666"/>
              <a:gd name="T36" fmla="*/ 1904 w 2430"/>
              <a:gd name="T37" fmla="*/ 168 h 2666"/>
              <a:gd name="T38" fmla="*/ 1586 w 2430"/>
              <a:gd name="T39" fmla="*/ 12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0" h="2666">
                <a:moveTo>
                  <a:pt x="794" y="0"/>
                </a:moveTo>
                <a:cubicBezTo>
                  <a:pt x="746" y="24"/>
                  <a:pt x="607" y="14"/>
                  <a:pt x="506" y="144"/>
                </a:cubicBezTo>
                <a:cubicBezTo>
                  <a:pt x="405" y="274"/>
                  <a:pt x="264" y="588"/>
                  <a:pt x="188" y="780"/>
                </a:cubicBezTo>
                <a:cubicBezTo>
                  <a:pt x="112" y="972"/>
                  <a:pt x="80" y="1138"/>
                  <a:pt x="50" y="1296"/>
                </a:cubicBezTo>
                <a:cubicBezTo>
                  <a:pt x="20" y="1454"/>
                  <a:pt x="15" y="1582"/>
                  <a:pt x="8" y="1728"/>
                </a:cubicBezTo>
                <a:cubicBezTo>
                  <a:pt x="1" y="1874"/>
                  <a:pt x="0" y="2046"/>
                  <a:pt x="8" y="2172"/>
                </a:cubicBezTo>
                <a:cubicBezTo>
                  <a:pt x="16" y="2298"/>
                  <a:pt x="16" y="2482"/>
                  <a:pt x="56" y="2484"/>
                </a:cubicBezTo>
                <a:cubicBezTo>
                  <a:pt x="96" y="2486"/>
                  <a:pt x="176" y="2242"/>
                  <a:pt x="248" y="2184"/>
                </a:cubicBezTo>
                <a:cubicBezTo>
                  <a:pt x="320" y="2126"/>
                  <a:pt x="384" y="2136"/>
                  <a:pt x="488" y="2136"/>
                </a:cubicBezTo>
                <a:cubicBezTo>
                  <a:pt x="592" y="2136"/>
                  <a:pt x="768" y="2168"/>
                  <a:pt x="872" y="2184"/>
                </a:cubicBezTo>
                <a:cubicBezTo>
                  <a:pt x="976" y="2200"/>
                  <a:pt x="1032" y="2224"/>
                  <a:pt x="1112" y="2232"/>
                </a:cubicBezTo>
                <a:cubicBezTo>
                  <a:pt x="1192" y="2240"/>
                  <a:pt x="1272" y="2232"/>
                  <a:pt x="1352" y="2232"/>
                </a:cubicBezTo>
                <a:cubicBezTo>
                  <a:pt x="1432" y="2232"/>
                  <a:pt x="1504" y="2240"/>
                  <a:pt x="1592" y="2232"/>
                </a:cubicBezTo>
                <a:cubicBezTo>
                  <a:pt x="1680" y="2224"/>
                  <a:pt x="1800" y="2192"/>
                  <a:pt x="1880" y="2184"/>
                </a:cubicBezTo>
                <a:cubicBezTo>
                  <a:pt x="1960" y="2176"/>
                  <a:pt x="1988" y="2131"/>
                  <a:pt x="2072" y="2184"/>
                </a:cubicBezTo>
                <a:cubicBezTo>
                  <a:pt x="2156" y="2237"/>
                  <a:pt x="2338" y="2666"/>
                  <a:pt x="2384" y="2502"/>
                </a:cubicBezTo>
                <a:cubicBezTo>
                  <a:pt x="2430" y="2338"/>
                  <a:pt x="2398" y="1543"/>
                  <a:pt x="2348" y="1200"/>
                </a:cubicBezTo>
                <a:cubicBezTo>
                  <a:pt x="2298" y="857"/>
                  <a:pt x="2158" y="616"/>
                  <a:pt x="2084" y="444"/>
                </a:cubicBezTo>
                <a:cubicBezTo>
                  <a:pt x="2010" y="272"/>
                  <a:pt x="1987" y="240"/>
                  <a:pt x="1904" y="168"/>
                </a:cubicBezTo>
                <a:cubicBezTo>
                  <a:pt x="1821" y="96"/>
                  <a:pt x="1652" y="44"/>
                  <a:pt x="1586" y="12"/>
                </a:cubicBezTo>
              </a:path>
            </a:pathLst>
          </a:custGeom>
          <a:noFill/>
          <a:ln w="57150"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0" name="Freeform 10"/>
          <p:cNvSpPr>
            <a:spLocks/>
          </p:cNvSpPr>
          <p:nvPr/>
        </p:nvSpPr>
        <p:spPr bwMode="auto">
          <a:xfrm>
            <a:off x="3946525" y="357188"/>
            <a:ext cx="1149350" cy="2024062"/>
          </a:xfrm>
          <a:custGeom>
            <a:avLst/>
            <a:gdLst>
              <a:gd name="T0" fmla="*/ 10 w 724"/>
              <a:gd name="T1" fmla="*/ 255 h 1275"/>
              <a:gd name="T2" fmla="*/ 43 w 724"/>
              <a:gd name="T3" fmla="*/ 135 h 1275"/>
              <a:gd name="T4" fmla="*/ 202 w 724"/>
              <a:gd name="T5" fmla="*/ 15 h 1275"/>
              <a:gd name="T6" fmla="*/ 457 w 724"/>
              <a:gd name="T7" fmla="*/ 45 h 1275"/>
              <a:gd name="T8" fmla="*/ 682 w 724"/>
              <a:gd name="T9" fmla="*/ 255 h 1275"/>
              <a:gd name="T10" fmla="*/ 706 w 724"/>
              <a:gd name="T11" fmla="*/ 402 h 1275"/>
              <a:gd name="T12" fmla="*/ 646 w 724"/>
              <a:gd name="T13" fmla="*/ 564 h 1275"/>
              <a:gd name="T14" fmla="*/ 523 w 724"/>
              <a:gd name="T15" fmla="*/ 591 h 1275"/>
              <a:gd name="T16" fmla="*/ 532 w 724"/>
              <a:gd name="T17" fmla="*/ 897 h 1275"/>
              <a:gd name="T18" fmla="*/ 529 w 724"/>
              <a:gd name="T19" fmla="*/ 1026 h 1275"/>
              <a:gd name="T20" fmla="*/ 517 w 724"/>
              <a:gd name="T21" fmla="*/ 1275 h 1275"/>
              <a:gd name="T22" fmla="*/ 496 w 724"/>
              <a:gd name="T23" fmla="*/ 1275 h 1275"/>
              <a:gd name="T24" fmla="*/ 469 w 724"/>
              <a:gd name="T25" fmla="*/ 1275 h 1275"/>
              <a:gd name="T26" fmla="*/ 466 w 724"/>
              <a:gd name="T27" fmla="*/ 978 h 1275"/>
              <a:gd name="T28" fmla="*/ 433 w 724"/>
              <a:gd name="T29" fmla="*/ 687 h 1275"/>
              <a:gd name="T30" fmla="*/ 394 w 724"/>
              <a:gd name="T31" fmla="*/ 543 h 1275"/>
              <a:gd name="T32" fmla="*/ 346 w 724"/>
              <a:gd name="T33" fmla="*/ 390 h 1275"/>
              <a:gd name="T34" fmla="*/ 106 w 724"/>
              <a:gd name="T35" fmla="*/ 351 h 1275"/>
              <a:gd name="T36" fmla="*/ 10 w 724"/>
              <a:gd name="T37" fmla="*/ 25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4" h="1275">
                <a:moveTo>
                  <a:pt x="10" y="255"/>
                </a:moveTo>
                <a:cubicBezTo>
                  <a:pt x="0" y="219"/>
                  <a:pt x="11" y="175"/>
                  <a:pt x="43" y="135"/>
                </a:cubicBezTo>
                <a:cubicBezTo>
                  <a:pt x="75" y="95"/>
                  <a:pt x="133" y="30"/>
                  <a:pt x="202" y="15"/>
                </a:cubicBezTo>
                <a:cubicBezTo>
                  <a:pt x="271" y="0"/>
                  <a:pt x="377" y="5"/>
                  <a:pt x="457" y="45"/>
                </a:cubicBezTo>
                <a:cubicBezTo>
                  <a:pt x="537" y="85"/>
                  <a:pt x="640" y="195"/>
                  <a:pt x="682" y="255"/>
                </a:cubicBezTo>
                <a:cubicBezTo>
                  <a:pt x="724" y="315"/>
                  <a:pt x="712" y="351"/>
                  <a:pt x="706" y="402"/>
                </a:cubicBezTo>
                <a:cubicBezTo>
                  <a:pt x="700" y="453"/>
                  <a:pt x="676" y="533"/>
                  <a:pt x="646" y="564"/>
                </a:cubicBezTo>
                <a:cubicBezTo>
                  <a:pt x="616" y="595"/>
                  <a:pt x="542" y="536"/>
                  <a:pt x="523" y="591"/>
                </a:cubicBezTo>
                <a:cubicBezTo>
                  <a:pt x="504" y="646"/>
                  <a:pt x="531" y="825"/>
                  <a:pt x="532" y="897"/>
                </a:cubicBezTo>
                <a:cubicBezTo>
                  <a:pt x="533" y="969"/>
                  <a:pt x="532" y="963"/>
                  <a:pt x="529" y="1026"/>
                </a:cubicBezTo>
                <a:cubicBezTo>
                  <a:pt x="526" y="1089"/>
                  <a:pt x="522" y="1234"/>
                  <a:pt x="517" y="1275"/>
                </a:cubicBezTo>
                <a:lnTo>
                  <a:pt x="496" y="1275"/>
                </a:lnTo>
                <a:lnTo>
                  <a:pt x="469" y="1275"/>
                </a:lnTo>
                <a:cubicBezTo>
                  <a:pt x="464" y="1226"/>
                  <a:pt x="472" y="1076"/>
                  <a:pt x="466" y="978"/>
                </a:cubicBezTo>
                <a:cubicBezTo>
                  <a:pt x="460" y="880"/>
                  <a:pt x="445" y="759"/>
                  <a:pt x="433" y="687"/>
                </a:cubicBezTo>
                <a:cubicBezTo>
                  <a:pt x="421" y="615"/>
                  <a:pt x="408" y="592"/>
                  <a:pt x="394" y="543"/>
                </a:cubicBezTo>
                <a:cubicBezTo>
                  <a:pt x="380" y="494"/>
                  <a:pt x="394" y="422"/>
                  <a:pt x="346" y="390"/>
                </a:cubicBezTo>
                <a:cubicBezTo>
                  <a:pt x="298" y="358"/>
                  <a:pt x="162" y="373"/>
                  <a:pt x="106" y="351"/>
                </a:cubicBezTo>
                <a:cubicBezTo>
                  <a:pt x="50" y="329"/>
                  <a:pt x="18" y="287"/>
                  <a:pt x="10" y="255"/>
                </a:cubicBezTo>
                <a:close/>
              </a:path>
            </a:pathLst>
          </a:custGeom>
          <a:solidFill>
            <a:schemeClr val="folHlink"/>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1" name="Freeform 11"/>
          <p:cNvSpPr>
            <a:spLocks/>
          </p:cNvSpPr>
          <p:nvPr/>
        </p:nvSpPr>
        <p:spPr bwMode="auto">
          <a:xfrm>
            <a:off x="4724400" y="1905000"/>
            <a:ext cx="177800" cy="457200"/>
          </a:xfrm>
          <a:custGeom>
            <a:avLst/>
            <a:gdLst>
              <a:gd name="T0" fmla="*/ 0 w 112"/>
              <a:gd name="T1" fmla="*/ 0 h 288"/>
              <a:gd name="T2" fmla="*/ 96 w 112"/>
              <a:gd name="T3" fmla="*/ 96 h 288"/>
              <a:gd name="T4" fmla="*/ 96 w 112"/>
              <a:gd name="T5" fmla="*/ 288 h 288"/>
            </a:gdLst>
            <a:ahLst/>
            <a:cxnLst>
              <a:cxn ang="0">
                <a:pos x="T0" y="T1"/>
              </a:cxn>
              <a:cxn ang="0">
                <a:pos x="T2" y="T3"/>
              </a:cxn>
              <a:cxn ang="0">
                <a:pos x="T4" y="T5"/>
              </a:cxn>
            </a:cxnLst>
            <a:rect l="0" t="0" r="r" b="b"/>
            <a:pathLst>
              <a:path w="112" h="288">
                <a:moveTo>
                  <a:pt x="0" y="0"/>
                </a:moveTo>
                <a:cubicBezTo>
                  <a:pt x="40" y="24"/>
                  <a:pt x="80" y="48"/>
                  <a:pt x="96" y="96"/>
                </a:cubicBezTo>
                <a:cubicBezTo>
                  <a:pt x="112" y="144"/>
                  <a:pt x="96" y="256"/>
                  <a:pt x="96" y="288"/>
                </a:cubicBezTo>
              </a:path>
            </a:pathLst>
          </a:custGeom>
          <a:noFill/>
          <a:ln w="19050" cap="flat"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2" name="Freeform 12"/>
          <p:cNvSpPr>
            <a:spLocks/>
          </p:cNvSpPr>
          <p:nvPr/>
        </p:nvSpPr>
        <p:spPr bwMode="auto">
          <a:xfrm>
            <a:off x="4724400" y="1981200"/>
            <a:ext cx="177800" cy="381000"/>
          </a:xfrm>
          <a:custGeom>
            <a:avLst/>
            <a:gdLst>
              <a:gd name="T0" fmla="*/ 0 w 112"/>
              <a:gd name="T1" fmla="*/ 0 h 240"/>
              <a:gd name="T2" fmla="*/ 96 w 112"/>
              <a:gd name="T3" fmla="*/ 96 h 240"/>
              <a:gd name="T4" fmla="*/ 96 w 112"/>
              <a:gd name="T5" fmla="*/ 240 h 240"/>
            </a:gdLst>
            <a:ahLst/>
            <a:cxnLst>
              <a:cxn ang="0">
                <a:pos x="T0" y="T1"/>
              </a:cxn>
              <a:cxn ang="0">
                <a:pos x="T2" y="T3"/>
              </a:cxn>
              <a:cxn ang="0">
                <a:pos x="T4" y="T5"/>
              </a:cxn>
            </a:cxnLst>
            <a:rect l="0" t="0" r="r" b="b"/>
            <a:pathLst>
              <a:path w="112" h="240">
                <a:moveTo>
                  <a:pt x="0" y="0"/>
                </a:moveTo>
                <a:cubicBezTo>
                  <a:pt x="40" y="28"/>
                  <a:pt x="80" y="56"/>
                  <a:pt x="96" y="96"/>
                </a:cubicBezTo>
                <a:cubicBezTo>
                  <a:pt x="112" y="136"/>
                  <a:pt x="104" y="188"/>
                  <a:pt x="96" y="240"/>
                </a:cubicBezTo>
              </a:path>
            </a:pathLst>
          </a:custGeom>
          <a:noFill/>
          <a:ln w="19050" cap="flat"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3" name="Freeform 13"/>
          <p:cNvSpPr>
            <a:spLocks/>
          </p:cNvSpPr>
          <p:nvPr/>
        </p:nvSpPr>
        <p:spPr bwMode="auto">
          <a:xfrm>
            <a:off x="4724400" y="2108200"/>
            <a:ext cx="165100" cy="254000"/>
          </a:xfrm>
          <a:custGeom>
            <a:avLst/>
            <a:gdLst>
              <a:gd name="T0" fmla="*/ 0 w 104"/>
              <a:gd name="T1" fmla="*/ 16 h 160"/>
              <a:gd name="T2" fmla="*/ 48 w 104"/>
              <a:gd name="T3" fmla="*/ 16 h 160"/>
              <a:gd name="T4" fmla="*/ 96 w 104"/>
              <a:gd name="T5" fmla="*/ 112 h 160"/>
              <a:gd name="T6" fmla="*/ 96 w 104"/>
              <a:gd name="T7" fmla="*/ 160 h 160"/>
            </a:gdLst>
            <a:ahLst/>
            <a:cxnLst>
              <a:cxn ang="0">
                <a:pos x="T0" y="T1"/>
              </a:cxn>
              <a:cxn ang="0">
                <a:pos x="T2" y="T3"/>
              </a:cxn>
              <a:cxn ang="0">
                <a:pos x="T4" y="T5"/>
              </a:cxn>
              <a:cxn ang="0">
                <a:pos x="T6" y="T7"/>
              </a:cxn>
            </a:cxnLst>
            <a:rect l="0" t="0" r="r" b="b"/>
            <a:pathLst>
              <a:path w="104" h="160">
                <a:moveTo>
                  <a:pt x="0" y="16"/>
                </a:moveTo>
                <a:cubicBezTo>
                  <a:pt x="16" y="8"/>
                  <a:pt x="32" y="0"/>
                  <a:pt x="48" y="16"/>
                </a:cubicBezTo>
                <a:cubicBezTo>
                  <a:pt x="64" y="32"/>
                  <a:pt x="88" y="88"/>
                  <a:pt x="96" y="112"/>
                </a:cubicBezTo>
                <a:cubicBezTo>
                  <a:pt x="104" y="136"/>
                  <a:pt x="100" y="148"/>
                  <a:pt x="96" y="160"/>
                </a:cubicBezTo>
              </a:path>
            </a:pathLst>
          </a:custGeom>
          <a:noFill/>
          <a:ln w="19050" cap="flat"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4" name="Freeform 14"/>
          <p:cNvSpPr>
            <a:spLocks/>
          </p:cNvSpPr>
          <p:nvPr/>
        </p:nvSpPr>
        <p:spPr bwMode="auto">
          <a:xfrm>
            <a:off x="4691063" y="2286000"/>
            <a:ext cx="742950" cy="3509963"/>
          </a:xfrm>
          <a:custGeom>
            <a:avLst/>
            <a:gdLst>
              <a:gd name="T0" fmla="*/ 117 w 468"/>
              <a:gd name="T1" fmla="*/ 0 h 2211"/>
              <a:gd name="T2" fmla="*/ 114 w 468"/>
              <a:gd name="T3" fmla="*/ 141 h 2211"/>
              <a:gd name="T4" fmla="*/ 21 w 468"/>
              <a:gd name="T5" fmla="*/ 672 h 2211"/>
              <a:gd name="T6" fmla="*/ 21 w 468"/>
              <a:gd name="T7" fmla="*/ 1056 h 2211"/>
              <a:gd name="T8" fmla="*/ 150 w 468"/>
              <a:gd name="T9" fmla="*/ 1800 h 2211"/>
              <a:gd name="T10" fmla="*/ 468 w 468"/>
              <a:gd name="T11" fmla="*/ 2211 h 2211"/>
            </a:gdLst>
            <a:ahLst/>
            <a:cxnLst>
              <a:cxn ang="0">
                <a:pos x="T0" y="T1"/>
              </a:cxn>
              <a:cxn ang="0">
                <a:pos x="T2" y="T3"/>
              </a:cxn>
              <a:cxn ang="0">
                <a:pos x="T4" y="T5"/>
              </a:cxn>
              <a:cxn ang="0">
                <a:pos x="T6" y="T7"/>
              </a:cxn>
              <a:cxn ang="0">
                <a:pos x="T8" y="T9"/>
              </a:cxn>
              <a:cxn ang="0">
                <a:pos x="T10" y="T11"/>
              </a:cxn>
            </a:cxnLst>
            <a:rect l="0" t="0" r="r" b="b"/>
            <a:pathLst>
              <a:path w="468" h="2211">
                <a:moveTo>
                  <a:pt x="117" y="0"/>
                </a:moveTo>
                <a:cubicBezTo>
                  <a:pt x="117" y="23"/>
                  <a:pt x="130" y="29"/>
                  <a:pt x="114" y="141"/>
                </a:cubicBezTo>
                <a:cubicBezTo>
                  <a:pt x="98" y="253"/>
                  <a:pt x="36" y="520"/>
                  <a:pt x="21" y="672"/>
                </a:cubicBezTo>
                <a:cubicBezTo>
                  <a:pt x="6" y="824"/>
                  <a:pt x="0" y="868"/>
                  <a:pt x="21" y="1056"/>
                </a:cubicBezTo>
                <a:cubicBezTo>
                  <a:pt x="42" y="1244"/>
                  <a:pt x="75" y="1608"/>
                  <a:pt x="150" y="1800"/>
                </a:cubicBezTo>
                <a:cubicBezTo>
                  <a:pt x="225" y="1992"/>
                  <a:pt x="402" y="2126"/>
                  <a:pt x="468" y="2211"/>
                </a:cubicBezTo>
              </a:path>
            </a:pathLst>
          </a:custGeom>
          <a:noFill/>
          <a:ln w="28575" cap="flat"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5" name="AutoShape 15"/>
          <p:cNvSpPr>
            <a:spLocks/>
          </p:cNvSpPr>
          <p:nvPr/>
        </p:nvSpPr>
        <p:spPr bwMode="auto">
          <a:xfrm>
            <a:off x="5562600" y="1143000"/>
            <a:ext cx="1474788" cy="609600"/>
          </a:xfrm>
          <a:prstGeom prst="callout2">
            <a:avLst>
              <a:gd name="adj1" fmla="val 18750"/>
              <a:gd name="adj2" fmla="val -5167"/>
              <a:gd name="adj3" fmla="val 18750"/>
              <a:gd name="adj4" fmla="val -30356"/>
              <a:gd name="adj5" fmla="val 42968"/>
              <a:gd name="adj6" fmla="val -56403"/>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atin typeface="Lucida Sans Unicode" pitchFamily="34" charset="0"/>
              </a:rPr>
              <a:t>Brainstem</a:t>
            </a:r>
          </a:p>
        </p:txBody>
      </p:sp>
      <p:sp>
        <p:nvSpPr>
          <p:cNvPr id="296976" name="AutoShape 16"/>
          <p:cNvSpPr>
            <a:spLocks/>
          </p:cNvSpPr>
          <p:nvPr/>
        </p:nvSpPr>
        <p:spPr bwMode="auto">
          <a:xfrm>
            <a:off x="5562600" y="1600200"/>
            <a:ext cx="1447800" cy="304800"/>
          </a:xfrm>
          <a:prstGeom prst="callout2">
            <a:avLst>
              <a:gd name="adj1" fmla="val 37500"/>
              <a:gd name="adj2" fmla="val -5264"/>
              <a:gd name="adj3" fmla="val 37500"/>
              <a:gd name="adj4" fmla="val -29495"/>
              <a:gd name="adj5" fmla="val 66148"/>
              <a:gd name="adj6" fmla="val -54713"/>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chemeClr val="hlink"/>
                </a:solidFill>
                <a:latin typeface="Lucida Sans Unicode" pitchFamily="34" charset="0"/>
              </a:rPr>
              <a:t>Spinal cord</a:t>
            </a:r>
          </a:p>
        </p:txBody>
      </p:sp>
      <p:sp>
        <p:nvSpPr>
          <p:cNvPr id="296977" name="AutoShape 17"/>
          <p:cNvSpPr>
            <a:spLocks/>
          </p:cNvSpPr>
          <p:nvPr/>
        </p:nvSpPr>
        <p:spPr bwMode="auto">
          <a:xfrm>
            <a:off x="5549900" y="1912938"/>
            <a:ext cx="1536700" cy="373062"/>
          </a:xfrm>
          <a:prstGeom prst="callout2">
            <a:avLst>
              <a:gd name="adj1" fmla="val 30639"/>
              <a:gd name="adj2" fmla="val -4958"/>
              <a:gd name="adj3" fmla="val 30639"/>
              <a:gd name="adj4" fmla="val -26134"/>
              <a:gd name="adj5" fmla="val 59148"/>
              <a:gd name="adj6" fmla="val -48139"/>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chemeClr val="hlink"/>
                </a:solidFill>
                <a:latin typeface="Lucida Sans Unicode" pitchFamily="34" charset="0"/>
              </a:rPr>
              <a:t>Nerve root</a:t>
            </a:r>
          </a:p>
        </p:txBody>
      </p:sp>
      <p:sp>
        <p:nvSpPr>
          <p:cNvPr id="296978" name="AutoShape 18"/>
          <p:cNvSpPr>
            <a:spLocks/>
          </p:cNvSpPr>
          <p:nvPr/>
        </p:nvSpPr>
        <p:spPr bwMode="auto">
          <a:xfrm>
            <a:off x="1547813" y="1905000"/>
            <a:ext cx="1271587" cy="355600"/>
          </a:xfrm>
          <a:prstGeom prst="callout2">
            <a:avLst>
              <a:gd name="adj1" fmla="val 32144"/>
              <a:gd name="adj2" fmla="val 105991"/>
              <a:gd name="adj3" fmla="val 32144"/>
              <a:gd name="adj4" fmla="val 169037"/>
              <a:gd name="adj5" fmla="val 123662"/>
              <a:gd name="adj6" fmla="val 234708"/>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chemeClr val="hlink"/>
                </a:solidFill>
                <a:latin typeface="Lucida Sans Unicode" pitchFamily="34" charset="0"/>
              </a:rPr>
              <a:t>Airway</a:t>
            </a:r>
          </a:p>
        </p:txBody>
      </p:sp>
      <p:sp>
        <p:nvSpPr>
          <p:cNvPr id="296979" name="AutoShape 19"/>
          <p:cNvSpPr>
            <a:spLocks/>
          </p:cNvSpPr>
          <p:nvPr/>
        </p:nvSpPr>
        <p:spPr bwMode="auto">
          <a:xfrm>
            <a:off x="6238875" y="2801938"/>
            <a:ext cx="914400" cy="609600"/>
          </a:xfrm>
          <a:prstGeom prst="callout2">
            <a:avLst>
              <a:gd name="adj1" fmla="val 18750"/>
              <a:gd name="adj2" fmla="val -8333"/>
              <a:gd name="adj3" fmla="val 18750"/>
              <a:gd name="adj4" fmla="val -86634"/>
              <a:gd name="adj5" fmla="val 140366"/>
              <a:gd name="adj6" fmla="val -167884"/>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chemeClr val="hlink"/>
                </a:solidFill>
                <a:latin typeface="Lucida Sans Unicode" pitchFamily="34" charset="0"/>
              </a:rPr>
              <a:t>Nerve</a:t>
            </a:r>
          </a:p>
        </p:txBody>
      </p:sp>
      <p:sp>
        <p:nvSpPr>
          <p:cNvPr id="296980" name="AutoShape 20"/>
          <p:cNvSpPr>
            <a:spLocks/>
          </p:cNvSpPr>
          <p:nvPr/>
        </p:nvSpPr>
        <p:spPr bwMode="auto">
          <a:xfrm>
            <a:off x="6900863" y="4311650"/>
            <a:ext cx="1938337" cy="609600"/>
          </a:xfrm>
          <a:prstGeom prst="callout2">
            <a:avLst>
              <a:gd name="adj1" fmla="val 18750"/>
              <a:gd name="adj2" fmla="val -3931"/>
              <a:gd name="adj3" fmla="val 18750"/>
              <a:gd name="adj4" fmla="val -38819"/>
              <a:gd name="adj5" fmla="val 244792"/>
              <a:gd name="adj6" fmla="val -75019"/>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chemeClr val="hlink"/>
                </a:solidFill>
                <a:latin typeface="Lucida Sans Unicode" pitchFamily="34" charset="0"/>
              </a:rPr>
              <a:t>Neuromuscular junction</a:t>
            </a:r>
          </a:p>
        </p:txBody>
      </p:sp>
      <p:sp>
        <p:nvSpPr>
          <p:cNvPr id="296981" name="AutoShape 21"/>
          <p:cNvSpPr>
            <a:spLocks/>
          </p:cNvSpPr>
          <p:nvPr/>
        </p:nvSpPr>
        <p:spPr bwMode="auto">
          <a:xfrm>
            <a:off x="6873875" y="5253038"/>
            <a:ext cx="1508125" cy="609600"/>
          </a:xfrm>
          <a:prstGeom prst="callout2">
            <a:avLst>
              <a:gd name="adj1" fmla="val 18750"/>
              <a:gd name="adj2" fmla="val -5051"/>
              <a:gd name="adj3" fmla="val 18750"/>
              <a:gd name="adj4" fmla="val -30843"/>
              <a:gd name="adj5" fmla="val 94792"/>
              <a:gd name="adj6" fmla="val -57685"/>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solidFill>
                  <a:schemeClr val="hlink"/>
                </a:solidFill>
                <a:latin typeface="Lucida Sans Unicode" pitchFamily="34" charset="0"/>
              </a:rPr>
              <a:t>Respiratory muscle</a:t>
            </a:r>
          </a:p>
        </p:txBody>
      </p:sp>
      <p:sp>
        <p:nvSpPr>
          <p:cNvPr id="296982" name="AutoShape 22"/>
          <p:cNvSpPr>
            <a:spLocks/>
          </p:cNvSpPr>
          <p:nvPr/>
        </p:nvSpPr>
        <p:spPr bwMode="auto">
          <a:xfrm>
            <a:off x="1752600" y="2819400"/>
            <a:ext cx="914400" cy="609600"/>
          </a:xfrm>
          <a:prstGeom prst="callout2">
            <a:avLst>
              <a:gd name="adj1" fmla="val 18750"/>
              <a:gd name="adj2" fmla="val 108333"/>
              <a:gd name="adj3" fmla="val 18750"/>
              <a:gd name="adj4" fmla="val 170139"/>
              <a:gd name="adj5" fmla="val 98440"/>
              <a:gd name="adj6" fmla="val 234375"/>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chemeClr val="hlink"/>
                </a:solidFill>
                <a:latin typeface="Lucida Sans Unicode" pitchFamily="34" charset="0"/>
              </a:rPr>
              <a:t>Lung</a:t>
            </a:r>
          </a:p>
        </p:txBody>
      </p:sp>
      <p:sp>
        <p:nvSpPr>
          <p:cNvPr id="296983" name="AutoShape 23"/>
          <p:cNvSpPr>
            <a:spLocks/>
          </p:cNvSpPr>
          <p:nvPr/>
        </p:nvSpPr>
        <p:spPr bwMode="auto">
          <a:xfrm>
            <a:off x="1219200" y="3429000"/>
            <a:ext cx="914400" cy="609600"/>
          </a:xfrm>
          <a:prstGeom prst="callout2">
            <a:avLst>
              <a:gd name="adj1" fmla="val 18750"/>
              <a:gd name="adj2" fmla="val 108333"/>
              <a:gd name="adj3" fmla="val 18750"/>
              <a:gd name="adj4" fmla="val 151218"/>
              <a:gd name="adj5" fmla="val 46093"/>
              <a:gd name="adj6" fmla="val 195662"/>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chemeClr val="hlink"/>
                </a:solidFill>
                <a:latin typeface="Lucida Sans Unicode" pitchFamily="34" charset="0"/>
              </a:rPr>
              <a:t>Pleura</a:t>
            </a:r>
          </a:p>
        </p:txBody>
      </p:sp>
      <p:sp>
        <p:nvSpPr>
          <p:cNvPr id="296984" name="AutoShape 24"/>
          <p:cNvSpPr>
            <a:spLocks/>
          </p:cNvSpPr>
          <p:nvPr/>
        </p:nvSpPr>
        <p:spPr bwMode="auto">
          <a:xfrm>
            <a:off x="914400" y="4616450"/>
            <a:ext cx="1341438" cy="609600"/>
          </a:xfrm>
          <a:prstGeom prst="callout2">
            <a:avLst>
              <a:gd name="adj1" fmla="val 18750"/>
              <a:gd name="adj2" fmla="val 105681"/>
              <a:gd name="adj3" fmla="val 18750"/>
              <a:gd name="adj4" fmla="val 118227"/>
              <a:gd name="adj5" fmla="val 38282"/>
              <a:gd name="adj6" fmla="val 131361"/>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solidFill>
                  <a:schemeClr val="hlink"/>
                </a:solidFill>
                <a:latin typeface="Lucida Sans Unicode" pitchFamily="34" charset="0"/>
              </a:rPr>
              <a:t>Chest wall</a:t>
            </a:r>
          </a:p>
        </p:txBody>
      </p:sp>
      <p:sp>
        <p:nvSpPr>
          <p:cNvPr id="296985" name="Text Box 25"/>
          <p:cNvSpPr txBox="1">
            <a:spLocks noChangeArrowheads="1"/>
          </p:cNvSpPr>
          <p:nvPr/>
        </p:nvSpPr>
        <p:spPr bwMode="auto">
          <a:xfrm>
            <a:off x="1358900" y="6338888"/>
            <a:ext cx="645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atin typeface="Lucida Sans Unicode" pitchFamily="34" charset="0"/>
              </a:rPr>
              <a:t>Sites at which disease may cause ventilatory disturbance</a:t>
            </a:r>
          </a:p>
        </p:txBody>
      </p:sp>
      <p:pic>
        <p:nvPicPr>
          <p:cNvPr id="296986" name="rf23.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01200" y="6172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8361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69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698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781800"/>
          </a:xfrm>
          <a:prstGeom prst="rect">
            <a:avLst/>
          </a:prstGeom>
        </p:spPr>
      </p:pic>
    </p:spTree>
    <p:extLst>
      <p:ext uri="{BB962C8B-B14F-4D97-AF65-F5344CB8AC3E}">
        <p14:creationId xmlns:p14="http://schemas.microsoft.com/office/powerpoint/2010/main" val="4103055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457200" y="277813"/>
            <a:ext cx="8229600" cy="865187"/>
          </a:xfrm>
        </p:spPr>
        <p:txBody>
          <a:bodyPr>
            <a:normAutofit/>
          </a:bodyPr>
          <a:lstStyle/>
          <a:p>
            <a:pPr algn="l" eaLnBrk="1" hangingPunct="1"/>
            <a:r>
              <a:rPr lang="en-US" sz="3600" dirty="0" smtClean="0"/>
              <a:t>  </a:t>
            </a:r>
            <a:r>
              <a:rPr lang="en-US" sz="3600" b="1" dirty="0" smtClean="0">
                <a:solidFill>
                  <a:srgbClr val="C00000"/>
                </a:solidFill>
              </a:rPr>
              <a:t>Causes</a:t>
            </a:r>
            <a:endParaRPr lang="en-US" sz="3600" b="1" dirty="0" smtClean="0">
              <a:solidFill>
                <a:srgbClr val="C00000"/>
              </a:solidFill>
              <a:cs typeface="Times New Roman" pitchFamily="18" charset="0"/>
            </a:endParaRPr>
          </a:p>
        </p:txBody>
      </p:sp>
      <p:sp>
        <p:nvSpPr>
          <p:cNvPr id="19459" name="Rectangle 6"/>
          <p:cNvSpPr>
            <a:spLocks noGrp="1" noChangeArrowheads="1"/>
          </p:cNvSpPr>
          <p:nvPr>
            <p:ph type="body" sz="half" idx="1"/>
          </p:nvPr>
        </p:nvSpPr>
        <p:spPr>
          <a:xfrm>
            <a:off x="152400" y="990600"/>
            <a:ext cx="4648200" cy="5867400"/>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400" b="1" dirty="0" smtClean="0">
                <a:solidFill>
                  <a:srgbClr val="C00000"/>
                </a:solidFill>
                <a:latin typeface="Times New Roman" pitchFamily="18" charset="0"/>
                <a:cs typeface="Times New Roman" pitchFamily="18" charset="0"/>
              </a:rPr>
              <a:t>1 – CNS</a:t>
            </a:r>
          </a:p>
          <a:p>
            <a:pPr eaLnBrk="1" hangingPunct="1"/>
            <a:r>
              <a:rPr lang="en-US" sz="2400" dirty="0" smtClean="0">
                <a:latin typeface="Times New Roman" pitchFamily="18" charset="0"/>
                <a:cs typeface="Times New Roman" pitchFamily="18" charset="0"/>
              </a:rPr>
              <a:t>Depression of the neural</a:t>
            </a:r>
          </a:p>
          <a:p>
            <a:pPr lvl="1" eaLnBrk="1" hangingPunct="1">
              <a:buFont typeface="Wingdings" pitchFamily="2" charset="2"/>
              <a:buNone/>
            </a:pPr>
            <a:r>
              <a:rPr lang="en-US" dirty="0" smtClean="0">
                <a:latin typeface="Times New Roman" pitchFamily="18" charset="0"/>
                <a:cs typeface="Times New Roman" pitchFamily="18" charset="0"/>
              </a:rPr>
              <a:t>    drive to breath</a:t>
            </a:r>
          </a:p>
          <a:p>
            <a:pPr eaLnBrk="1" hangingPunct="1"/>
            <a:r>
              <a:rPr lang="en-US" sz="2400" dirty="0" smtClean="0">
                <a:latin typeface="Times New Roman" pitchFamily="18" charset="0"/>
                <a:cs typeface="Times New Roman" pitchFamily="18" charset="0"/>
              </a:rPr>
              <a:t>Brain stem tumors or vascular abnormality</a:t>
            </a:r>
          </a:p>
          <a:p>
            <a:pPr eaLnBrk="1" hangingPunct="1"/>
            <a:r>
              <a:rPr lang="en-US" sz="2400" dirty="0" smtClean="0">
                <a:latin typeface="Times New Roman" pitchFamily="18" charset="0"/>
                <a:cs typeface="Times New Roman" pitchFamily="18" charset="0"/>
              </a:rPr>
              <a:t>Overdose of a narcotic, sedative</a:t>
            </a:r>
          </a:p>
          <a:p>
            <a:pPr lvl="1" eaLnBrk="1" hangingPunct="1">
              <a:buFont typeface="Wingdings" pitchFamily="2" charset="2"/>
              <a:buNone/>
            </a:pPr>
            <a:r>
              <a:rPr lang="en-US" dirty="0" smtClean="0">
                <a:latin typeface="Times New Roman" pitchFamily="18" charset="0"/>
                <a:cs typeface="Times New Roman" pitchFamily="18" charset="0"/>
              </a:rPr>
              <a:t>Myxedema, chronic metabolic</a:t>
            </a:r>
          </a:p>
          <a:p>
            <a:pPr lvl="1" eaLnBrk="1" hangingPunct="1">
              <a:buFont typeface="Wingdings" pitchFamily="2" charset="2"/>
              <a:buNone/>
            </a:pPr>
            <a:r>
              <a:rPr lang="en-US" dirty="0" smtClean="0">
                <a:latin typeface="Times New Roman" pitchFamily="18" charset="0"/>
                <a:cs typeface="Times New Roman" pitchFamily="18" charset="0"/>
              </a:rPr>
              <a:t>alkalosis</a:t>
            </a:r>
          </a:p>
          <a:p>
            <a:pPr eaLnBrk="1" hangingPunct="1"/>
            <a:r>
              <a:rPr lang="en-US" sz="2400" dirty="0" smtClean="0">
                <a:latin typeface="Times New Roman" pitchFamily="18" charset="0"/>
                <a:cs typeface="Times New Roman" pitchFamily="18" charset="0"/>
              </a:rPr>
              <a:t>Acute or chronic hypoventilation</a:t>
            </a:r>
          </a:p>
          <a:p>
            <a:pPr lvl="1" eaLnBrk="1" hangingPunct="1">
              <a:buFont typeface="Wingdings" pitchFamily="2" charset="2"/>
              <a:buNone/>
            </a:pP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hypercapnia</a:t>
            </a:r>
            <a:endParaRPr lang="en-US" dirty="0" smtClean="0">
              <a:latin typeface="Times New Roman" pitchFamily="18" charset="0"/>
              <a:cs typeface="Times New Roman" pitchFamily="18" charset="0"/>
            </a:endParaRPr>
          </a:p>
          <a:p>
            <a:pPr lvl="1" eaLnBrk="1" hangingPunct="1">
              <a:buFont typeface="Wingdings" pitchFamily="2" charset="2"/>
              <a:buNone/>
            </a:pPr>
            <a:endParaRPr lang="en-US" dirty="0" smtClean="0">
              <a:latin typeface="Times New Roman" pitchFamily="18" charset="0"/>
              <a:cs typeface="Times New Roman" pitchFamily="18" charset="0"/>
            </a:endParaRPr>
          </a:p>
          <a:p>
            <a:pPr lvl="1" eaLnBrk="1" hangingPunct="1"/>
            <a:endParaRPr lang="en-US" dirty="0" smtClean="0">
              <a:latin typeface="Times New Roman" pitchFamily="18" charset="0"/>
              <a:cs typeface="Times New Roman" pitchFamily="18" charset="0"/>
            </a:endParaRPr>
          </a:p>
          <a:p>
            <a:pPr lvl="1" eaLnBrk="1" hangingPunct="1">
              <a:buFont typeface="Wingdings" pitchFamily="2" charset="2"/>
              <a:buNone/>
            </a:pPr>
            <a:endParaRPr lang="en-US" sz="2000" dirty="0" smtClean="0">
              <a:latin typeface="Times New Roman" pitchFamily="18" charset="0"/>
              <a:cs typeface="Times New Roman" pitchFamily="18" charset="0"/>
            </a:endParaRPr>
          </a:p>
          <a:p>
            <a:pPr lvl="1" eaLnBrk="1" hangingPunct="1">
              <a:buFont typeface="Wingdings" pitchFamily="2" charset="2"/>
              <a:buNone/>
            </a:pPr>
            <a:endParaRPr lang="en-US" sz="2000" dirty="0" smtClean="0">
              <a:latin typeface="Times New Roman" pitchFamily="18" charset="0"/>
              <a:cs typeface="Times New Roman" pitchFamily="18" charset="0"/>
            </a:endParaRPr>
          </a:p>
          <a:p>
            <a:pPr lvl="1" eaLnBrk="1" hangingPunct="1">
              <a:buFont typeface="Wingdings" pitchFamily="2" charset="2"/>
              <a:buNone/>
            </a:pPr>
            <a:endParaRPr lang="en-US" dirty="0" smtClean="0">
              <a:latin typeface="Times New Roman" pitchFamily="18" charset="0"/>
              <a:cs typeface="Times New Roman" pitchFamily="18" charset="0"/>
            </a:endParaRPr>
          </a:p>
          <a:p>
            <a:pPr eaLnBrk="1" hangingPunct="1"/>
            <a:endParaRPr lang="en-US" sz="2400" dirty="0" smtClean="0">
              <a:solidFill>
                <a:srgbClr val="0066FF"/>
              </a:solidFill>
              <a:latin typeface="Times New Roman" pitchFamily="18" charset="0"/>
              <a:cs typeface="Times New Roman" pitchFamily="18" charset="0"/>
            </a:endParaRPr>
          </a:p>
          <a:p>
            <a:pPr eaLnBrk="1" hangingPunct="1">
              <a:buFont typeface="Wingdings" pitchFamily="2" charset="2"/>
              <a:buNone/>
            </a:pPr>
            <a:endParaRPr lang="en-US" sz="2400" dirty="0" smtClean="0">
              <a:latin typeface="Times New Roman" pitchFamily="18" charset="0"/>
              <a:cs typeface="Times New Roman" pitchFamily="18" charset="0"/>
            </a:endParaRPr>
          </a:p>
        </p:txBody>
      </p:sp>
      <p:pic>
        <p:nvPicPr>
          <p:cNvPr id="19460" name="Picture 8" descr="hypovent"/>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8200" y="304800"/>
            <a:ext cx="4495800" cy="6553200"/>
          </a:xfrm>
          <a:noFill/>
        </p:spPr>
      </p:pic>
    </p:spTree>
    <p:extLst>
      <p:ext uri="{BB962C8B-B14F-4D97-AF65-F5344CB8AC3E}">
        <p14:creationId xmlns:p14="http://schemas.microsoft.com/office/powerpoint/2010/main" val="2396840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3600" dirty="0" smtClean="0">
                <a:solidFill>
                  <a:schemeClr val="accent2"/>
                </a:solidFill>
              </a:rPr>
              <a:t>Causes</a:t>
            </a:r>
            <a:endParaRPr lang="en-US" sz="3600" dirty="0" smtClean="0">
              <a:cs typeface="Times New Roman" pitchFamily="18" charset="0"/>
            </a:endParaRPr>
          </a:p>
        </p:txBody>
      </p:sp>
      <p:sp>
        <p:nvSpPr>
          <p:cNvPr id="20483" name="Rectangle 3"/>
          <p:cNvSpPr>
            <a:spLocks noGrp="1" noChangeArrowheads="1"/>
          </p:cNvSpPr>
          <p:nvPr>
            <p:ph sz="half" idx="1"/>
          </p:nvPr>
        </p:nvSpPr>
        <p:spPr>
          <a:xfrm>
            <a:off x="457200" y="914400"/>
            <a:ext cx="4191000" cy="5029200"/>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400" dirty="0" smtClean="0">
                <a:solidFill>
                  <a:srgbClr val="0066FF"/>
                </a:solidFill>
                <a:latin typeface="Times New Roman" pitchFamily="18" charset="0"/>
                <a:cs typeface="Times New Roman" pitchFamily="18" charset="0"/>
              </a:rPr>
              <a:t>2 - Disorders of peripheral</a:t>
            </a:r>
          </a:p>
          <a:p>
            <a:pPr eaLnBrk="1" hangingPunct="1">
              <a:buFont typeface="Wingdings" pitchFamily="2" charset="2"/>
              <a:buNone/>
            </a:pPr>
            <a:r>
              <a:rPr lang="en-US" sz="2400" dirty="0" smtClean="0">
                <a:solidFill>
                  <a:srgbClr val="0066FF"/>
                </a:solidFill>
                <a:latin typeface="Times New Roman" pitchFamily="18" charset="0"/>
                <a:cs typeface="Times New Roman" pitchFamily="18" charset="0"/>
              </a:rPr>
              <a:t>     nervous system, Respiratory </a:t>
            </a:r>
            <a:r>
              <a:rPr lang="en-US" sz="2400" dirty="0" err="1" smtClean="0">
                <a:solidFill>
                  <a:srgbClr val="0066FF"/>
                </a:solidFill>
                <a:latin typeface="Times New Roman" pitchFamily="18" charset="0"/>
                <a:cs typeface="Times New Roman" pitchFamily="18" charset="0"/>
              </a:rPr>
              <a:t>ms</a:t>
            </a:r>
            <a:r>
              <a:rPr lang="en-US" sz="2400" dirty="0" smtClean="0">
                <a:solidFill>
                  <a:srgbClr val="0066FF"/>
                </a:solidFill>
                <a:latin typeface="Times New Roman" pitchFamily="18" charset="0"/>
                <a:cs typeface="Times New Roman" pitchFamily="18" charset="0"/>
              </a:rPr>
              <a:t>, and Chest wall</a:t>
            </a:r>
          </a:p>
          <a:p>
            <a:pPr eaLnBrk="1" hangingPunct="1"/>
            <a:r>
              <a:rPr lang="en-US" sz="2400" dirty="0" smtClean="0">
                <a:latin typeface="Times New Roman" pitchFamily="18" charset="0"/>
                <a:cs typeface="Times New Roman" pitchFamily="18" charset="0"/>
              </a:rPr>
              <a:t>Inability to maintain a level of minute ventilation appropriate for the rate of CO2 production</a:t>
            </a:r>
          </a:p>
          <a:p>
            <a:pPr eaLnBrk="1" hangingPunct="1"/>
            <a:r>
              <a:rPr lang="en-US" sz="2400" dirty="0" err="1" smtClean="0">
                <a:latin typeface="Times New Roman" pitchFamily="18" charset="0"/>
                <a:cs typeface="Times New Roman" pitchFamily="18" charset="0"/>
              </a:rPr>
              <a:t>Guillian-Barre</a:t>
            </a:r>
            <a:r>
              <a:rPr lang="en-US" sz="2400" dirty="0" smtClean="0">
                <a:latin typeface="Times New Roman" pitchFamily="18" charset="0"/>
                <a:cs typeface="Times New Roman" pitchFamily="18" charset="0"/>
              </a:rPr>
              <a:t> syndrome, muscular dystrophy, myasthenia gravis, KS, morbid obesity</a:t>
            </a:r>
          </a:p>
          <a:p>
            <a:pPr eaLnBrk="1" hangingPunct="1"/>
            <a:r>
              <a:rPr lang="en-US" sz="2400" dirty="0" smtClean="0">
                <a:latin typeface="Times New Roman" pitchFamily="18" charset="0"/>
                <a:cs typeface="Times New Roman" pitchFamily="18" charset="0"/>
              </a:rPr>
              <a:t>Hypoxemia and </a:t>
            </a:r>
            <a:r>
              <a:rPr lang="en-US" sz="2400" dirty="0" err="1" smtClean="0">
                <a:latin typeface="Times New Roman" pitchFamily="18" charset="0"/>
                <a:cs typeface="Times New Roman" pitchFamily="18" charset="0"/>
              </a:rPr>
              <a:t>hypercapnia</a:t>
            </a:r>
            <a:endParaRPr lang="en-US" sz="2400" dirty="0" smtClean="0">
              <a:latin typeface="Times New Roman" pitchFamily="18" charset="0"/>
              <a:cs typeface="Times New Roman" pitchFamily="18" charset="0"/>
            </a:endParaRPr>
          </a:p>
          <a:p>
            <a:pPr eaLnBrk="1" hangingPunct="1"/>
            <a:endParaRPr lang="en-US" sz="2200" dirty="0" smtClean="0">
              <a:latin typeface="Times New Roman" pitchFamily="18" charset="0"/>
              <a:cs typeface="Times New Roman" pitchFamily="18" charset="0"/>
            </a:endParaRPr>
          </a:p>
          <a:p>
            <a:pPr eaLnBrk="1" hangingPunct="1">
              <a:buFont typeface="Wingdings" pitchFamily="2" charset="2"/>
              <a:buNone/>
            </a:pPr>
            <a:endParaRPr lang="en-US" sz="2200" dirty="0" smtClean="0">
              <a:latin typeface="Times New Roman" pitchFamily="18" charset="0"/>
              <a:cs typeface="Times New Roman" pitchFamily="18" charset="0"/>
            </a:endParaRPr>
          </a:p>
        </p:txBody>
      </p:sp>
      <p:pic>
        <p:nvPicPr>
          <p:cNvPr id="20484" name="Picture 4" descr="hypov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00200"/>
            <a:ext cx="4419600" cy="4876800"/>
          </a:xfrm>
          <a:noFill/>
        </p:spPr>
      </p:pic>
    </p:spTree>
    <p:extLst>
      <p:ext uri="{BB962C8B-B14F-4D97-AF65-F5344CB8AC3E}">
        <p14:creationId xmlns:p14="http://schemas.microsoft.com/office/powerpoint/2010/main" val="3109485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bg1"/>
          </a:solidFill>
        </p:spPr>
        <p:txBody>
          <a:bodyPr>
            <a:normAutofit/>
          </a:bodyPr>
          <a:lstStyle/>
          <a:p>
            <a:r>
              <a:rPr lang="en-US" sz="3600" dirty="0" smtClean="0">
                <a:solidFill>
                  <a:schemeClr val="accent2"/>
                </a:solidFill>
              </a:rPr>
              <a:t>Causes</a:t>
            </a:r>
          </a:p>
        </p:txBody>
      </p:sp>
      <p:sp>
        <p:nvSpPr>
          <p:cNvPr id="21507" name="Content Placeholder 9"/>
          <p:cNvSpPr>
            <a:spLocks noGrp="1"/>
          </p:cNvSpPr>
          <p:nvPr>
            <p:ph sz="half" idx="1"/>
          </p:nvPr>
        </p:nvSpPr>
        <p:spPr>
          <a:xfrm>
            <a:off x="457200" y="762000"/>
            <a:ext cx="4038600" cy="5364163"/>
          </a:xfrm>
        </p:spPr>
        <p:style>
          <a:lnRef idx="1">
            <a:schemeClr val="accent2"/>
          </a:lnRef>
          <a:fillRef idx="2">
            <a:schemeClr val="accent2"/>
          </a:fillRef>
          <a:effectRef idx="1">
            <a:schemeClr val="accent2"/>
          </a:effectRef>
          <a:fontRef idx="minor">
            <a:schemeClr val="dk1"/>
          </a:fontRef>
        </p:style>
        <p:txBody>
          <a:bodyPr/>
          <a:lstStyle/>
          <a:p>
            <a:r>
              <a:rPr lang="en-US" sz="2400" dirty="0" smtClean="0">
                <a:solidFill>
                  <a:srgbClr val="0066FF"/>
                </a:solidFill>
                <a:latin typeface="Times New Roman" pitchFamily="18" charset="0"/>
              </a:rPr>
              <a:t>3 - Abnormities of the airways</a:t>
            </a:r>
          </a:p>
          <a:p>
            <a:r>
              <a:rPr lang="en-US" sz="2400" dirty="0" smtClean="0">
                <a:latin typeface="Times New Roman" pitchFamily="18" charset="0"/>
              </a:rPr>
              <a:t>Upper airways</a:t>
            </a:r>
          </a:p>
          <a:p>
            <a:pPr lvl="1"/>
            <a:r>
              <a:rPr lang="en-US" dirty="0" smtClean="0">
                <a:latin typeface="Times New Roman" pitchFamily="18" charset="0"/>
              </a:rPr>
              <a:t>Acute </a:t>
            </a:r>
            <a:r>
              <a:rPr lang="en-US" dirty="0" err="1" smtClean="0">
                <a:latin typeface="Times New Roman" pitchFamily="18" charset="0"/>
              </a:rPr>
              <a:t>epiglotitis</a:t>
            </a:r>
            <a:endParaRPr lang="en-US" dirty="0" smtClean="0">
              <a:latin typeface="Times New Roman" pitchFamily="18" charset="0"/>
            </a:endParaRPr>
          </a:p>
          <a:p>
            <a:pPr lvl="1"/>
            <a:r>
              <a:rPr lang="en-US" dirty="0" smtClean="0">
                <a:latin typeface="Times New Roman" pitchFamily="18" charset="0"/>
              </a:rPr>
              <a:t>Tracheal tumors</a:t>
            </a:r>
          </a:p>
          <a:p>
            <a:r>
              <a:rPr lang="en-US" sz="2400" dirty="0" smtClean="0">
                <a:latin typeface="Times New Roman" pitchFamily="18" charset="0"/>
              </a:rPr>
              <a:t>Lower airway</a:t>
            </a:r>
          </a:p>
          <a:p>
            <a:pPr lvl="1"/>
            <a:r>
              <a:rPr lang="en-US" dirty="0" smtClean="0">
                <a:latin typeface="Times New Roman" pitchFamily="18" charset="0"/>
              </a:rPr>
              <a:t>COPD, Asthma, cystic fibrosis</a:t>
            </a:r>
          </a:p>
          <a:p>
            <a:r>
              <a:rPr lang="en-US" sz="2400" dirty="0" smtClean="0">
                <a:latin typeface="Times New Roman" pitchFamily="18" charset="0"/>
              </a:rPr>
              <a:t>Acute and chronic </a:t>
            </a:r>
            <a:r>
              <a:rPr lang="en-US" sz="2400" dirty="0" err="1" smtClean="0">
                <a:latin typeface="Times New Roman" pitchFamily="18" charset="0"/>
              </a:rPr>
              <a:t>hypercapnia</a:t>
            </a:r>
            <a:endParaRPr lang="en-US" sz="2400" dirty="0" smtClean="0">
              <a:latin typeface="Times New Roman" pitchFamily="18" charset="0"/>
            </a:endParaRPr>
          </a:p>
        </p:txBody>
      </p:sp>
      <p:pic>
        <p:nvPicPr>
          <p:cNvPr id="21508" name="Picture 4" descr="hypovent"/>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572000" y="1524000"/>
            <a:ext cx="4572000" cy="5334000"/>
          </a:xfrm>
        </p:spPr>
      </p:pic>
    </p:spTree>
    <p:extLst>
      <p:ext uri="{BB962C8B-B14F-4D97-AF65-F5344CB8AC3E}">
        <p14:creationId xmlns:p14="http://schemas.microsoft.com/office/powerpoint/2010/main" val="84110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chemeClr val="bg1"/>
          </a:solidFill>
        </p:spPr>
        <p:txBody>
          <a:bodyPr>
            <a:normAutofit/>
          </a:bodyPr>
          <a:lstStyle/>
          <a:p>
            <a:r>
              <a:rPr lang="en-US" sz="3600" dirty="0" smtClean="0">
                <a:solidFill>
                  <a:schemeClr val="accent2"/>
                </a:solidFill>
              </a:rPr>
              <a:t> Causes</a:t>
            </a:r>
          </a:p>
        </p:txBody>
      </p:sp>
      <p:sp>
        <p:nvSpPr>
          <p:cNvPr id="22531" name="Content Placeholder 9"/>
          <p:cNvSpPr>
            <a:spLocks noGrp="1"/>
          </p:cNvSpPr>
          <p:nvPr>
            <p:ph sz="half" idx="1"/>
          </p:nvPr>
        </p:nvSpPr>
        <p:spPr>
          <a:xfrm>
            <a:off x="914400" y="1600200"/>
            <a:ext cx="3810000" cy="4953000"/>
          </a:xfrm>
        </p:spPr>
        <p:style>
          <a:lnRef idx="1">
            <a:schemeClr val="accent2"/>
          </a:lnRef>
          <a:fillRef idx="2">
            <a:schemeClr val="accent2"/>
          </a:fillRef>
          <a:effectRef idx="1">
            <a:schemeClr val="accent2"/>
          </a:effectRef>
          <a:fontRef idx="minor">
            <a:schemeClr val="dk1"/>
          </a:fontRef>
        </p:style>
        <p:txBody>
          <a:bodyPr/>
          <a:lstStyle/>
          <a:p>
            <a:r>
              <a:rPr lang="en-US" sz="2400" dirty="0" smtClean="0">
                <a:solidFill>
                  <a:srgbClr val="0066FF"/>
                </a:solidFill>
                <a:latin typeface="Times New Roman" pitchFamily="18" charset="0"/>
              </a:rPr>
              <a:t>4 - Abnormities of the alveoli</a:t>
            </a:r>
          </a:p>
          <a:p>
            <a:r>
              <a:rPr lang="en-US" sz="2400" dirty="0" smtClean="0">
                <a:latin typeface="Times New Roman" pitchFamily="18" charset="0"/>
              </a:rPr>
              <a:t>Diffuse alveolar filling</a:t>
            </a:r>
          </a:p>
          <a:p>
            <a:r>
              <a:rPr lang="en-US" sz="2400" dirty="0" smtClean="0">
                <a:latin typeface="Times New Roman" pitchFamily="18" charset="0"/>
              </a:rPr>
              <a:t>hypoxemic RF</a:t>
            </a:r>
          </a:p>
          <a:p>
            <a:pPr lvl="1"/>
            <a:r>
              <a:rPr lang="en-US" dirty="0" smtClean="0">
                <a:latin typeface="Times New Roman" pitchFamily="18" charset="0"/>
              </a:rPr>
              <a:t>Cardiogenic and </a:t>
            </a:r>
            <a:r>
              <a:rPr lang="en-US" dirty="0" err="1" smtClean="0">
                <a:latin typeface="Times New Roman" pitchFamily="18" charset="0"/>
              </a:rPr>
              <a:t>noncardiogenic</a:t>
            </a:r>
            <a:r>
              <a:rPr lang="en-US" dirty="0" smtClean="0">
                <a:latin typeface="Times New Roman" pitchFamily="18" charset="0"/>
              </a:rPr>
              <a:t> pulmonary edema</a:t>
            </a:r>
          </a:p>
          <a:p>
            <a:pPr lvl="1"/>
            <a:r>
              <a:rPr lang="en-US" dirty="0" smtClean="0">
                <a:latin typeface="Times New Roman" pitchFamily="18" charset="0"/>
              </a:rPr>
              <a:t>Aspiration pneumonia</a:t>
            </a:r>
          </a:p>
          <a:p>
            <a:pPr lvl="1"/>
            <a:r>
              <a:rPr lang="en-US" dirty="0" smtClean="0">
                <a:latin typeface="Times New Roman" pitchFamily="18" charset="0"/>
              </a:rPr>
              <a:t>Pulmonary hemorrhage</a:t>
            </a:r>
          </a:p>
          <a:p>
            <a:r>
              <a:rPr lang="en-US" sz="2400" dirty="0" smtClean="0">
                <a:latin typeface="Times New Roman" pitchFamily="18" charset="0"/>
              </a:rPr>
              <a:t>Associate with Intrapulmonary shunt and increase work of breathing</a:t>
            </a:r>
          </a:p>
          <a:p>
            <a:endParaRPr lang="en-US" sz="2400" dirty="0" smtClean="0">
              <a:latin typeface="Times New Roman" pitchFamily="18" charset="0"/>
            </a:endParaRPr>
          </a:p>
        </p:txBody>
      </p:sp>
      <p:pic>
        <p:nvPicPr>
          <p:cNvPr id="22532" name="Picture 4" descr="hypovent"/>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572000" y="1524000"/>
            <a:ext cx="4572000" cy="5334000"/>
          </a:xfrm>
        </p:spPr>
      </p:pic>
    </p:spTree>
    <p:extLst>
      <p:ext uri="{BB962C8B-B14F-4D97-AF65-F5344CB8AC3E}">
        <p14:creationId xmlns:p14="http://schemas.microsoft.com/office/powerpoint/2010/main" val="2786272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fontScale="90000"/>
          </a:bodyPr>
          <a:lstStyle/>
          <a:p>
            <a:r>
              <a:rPr lang="en-US" sz="3600" dirty="0" smtClean="0"/>
              <a:t>Diagnosis of RF</a:t>
            </a:r>
            <a:br>
              <a:rPr lang="en-US" sz="3600" dirty="0" smtClean="0"/>
            </a:br>
            <a:r>
              <a:rPr lang="en-US" sz="3600" b="1" dirty="0" smtClean="0">
                <a:solidFill>
                  <a:srgbClr val="C00000"/>
                </a:solidFill>
              </a:rPr>
              <a:t>1 – Clinical (symptoms, signs)</a:t>
            </a:r>
          </a:p>
        </p:txBody>
      </p:sp>
      <p:sp>
        <p:nvSpPr>
          <p:cNvPr id="18435" name="Rectangle 5"/>
          <p:cNvSpPr>
            <a:spLocks noGrp="1" noChangeArrowheads="1"/>
          </p:cNvSpPr>
          <p:nvPr>
            <p:ph type="body" sz="half" idx="1"/>
          </p:nvPr>
        </p:nvSpPr>
        <p:spPr>
          <a:xfrm>
            <a:off x="685800" y="1600200"/>
            <a:ext cx="4038600" cy="4530725"/>
          </a:xfrm>
        </p:spPr>
        <p:txBody>
          <a:bodyPr/>
          <a:lstStyle/>
          <a:p>
            <a:pPr>
              <a:lnSpc>
                <a:spcPct val="90000"/>
              </a:lnSpc>
            </a:pPr>
            <a:r>
              <a:rPr lang="en-US" sz="2400" b="1" u="sng" smtClean="0">
                <a:solidFill>
                  <a:srgbClr val="002060"/>
                </a:solidFill>
                <a:latin typeface="Times New Roman" pitchFamily="18" charset="0"/>
                <a:cs typeface="Times New Roman" pitchFamily="18" charset="0"/>
              </a:rPr>
              <a:t>Hypoxemia</a:t>
            </a:r>
          </a:p>
          <a:p>
            <a:pPr>
              <a:lnSpc>
                <a:spcPct val="90000"/>
              </a:lnSpc>
            </a:pPr>
            <a:r>
              <a:rPr lang="en-US" sz="2400" smtClean="0">
                <a:latin typeface="Times New Roman" pitchFamily="18" charset="0"/>
                <a:cs typeface="Times New Roman" pitchFamily="18" charset="0"/>
              </a:rPr>
              <a:t>Dyspnea, Cyanosis</a:t>
            </a:r>
          </a:p>
          <a:p>
            <a:pPr>
              <a:lnSpc>
                <a:spcPct val="90000"/>
              </a:lnSpc>
            </a:pPr>
            <a:r>
              <a:rPr lang="en-US" sz="2400" smtClean="0">
                <a:latin typeface="Times New Roman" pitchFamily="18" charset="0"/>
                <a:cs typeface="Times New Roman" pitchFamily="18" charset="0"/>
              </a:rPr>
              <a:t>Confusion, somnolence, fits</a:t>
            </a:r>
          </a:p>
          <a:p>
            <a:pPr>
              <a:lnSpc>
                <a:spcPct val="90000"/>
              </a:lnSpc>
            </a:pPr>
            <a:r>
              <a:rPr lang="en-US" sz="2400" smtClean="0">
                <a:latin typeface="Times New Roman" pitchFamily="18" charset="0"/>
                <a:cs typeface="Times New Roman" pitchFamily="18" charset="0"/>
              </a:rPr>
              <a:t>Tachycardia, arrhythmia</a:t>
            </a:r>
          </a:p>
          <a:p>
            <a:pPr>
              <a:lnSpc>
                <a:spcPct val="90000"/>
              </a:lnSpc>
            </a:pPr>
            <a:r>
              <a:rPr lang="en-US" sz="2400" smtClean="0">
                <a:latin typeface="Times New Roman" pitchFamily="18" charset="0"/>
                <a:cs typeface="Times New Roman" pitchFamily="18" charset="0"/>
              </a:rPr>
              <a:t>Tachypnea (good sign)</a:t>
            </a:r>
          </a:p>
          <a:p>
            <a:pPr>
              <a:lnSpc>
                <a:spcPct val="90000"/>
              </a:lnSpc>
            </a:pPr>
            <a:r>
              <a:rPr lang="en-US" sz="2400" smtClean="0">
                <a:latin typeface="Times New Roman" pitchFamily="18" charset="0"/>
                <a:cs typeface="Times New Roman" pitchFamily="18" charset="0"/>
              </a:rPr>
              <a:t>Use of accessory ms</a:t>
            </a:r>
          </a:p>
          <a:p>
            <a:pPr>
              <a:lnSpc>
                <a:spcPct val="90000"/>
              </a:lnSpc>
            </a:pPr>
            <a:r>
              <a:rPr lang="en-US" sz="2400" smtClean="0">
                <a:latin typeface="Times New Roman" pitchFamily="18" charset="0"/>
                <a:cs typeface="Times New Roman" pitchFamily="18" charset="0"/>
              </a:rPr>
              <a:t>Nasal flaring</a:t>
            </a:r>
          </a:p>
          <a:p>
            <a:pPr>
              <a:lnSpc>
                <a:spcPct val="90000"/>
              </a:lnSpc>
            </a:pPr>
            <a:r>
              <a:rPr lang="en-US" sz="2400" smtClean="0">
                <a:latin typeface="Times New Roman" pitchFamily="18" charset="0"/>
                <a:cs typeface="Times New Roman" pitchFamily="18" charset="0"/>
              </a:rPr>
              <a:t>Recession of intercostal ms</a:t>
            </a:r>
            <a:endParaRPr lang="en-US" sz="2400" smtClean="0">
              <a:solidFill>
                <a:schemeClr val="hlink"/>
              </a:solidFill>
              <a:latin typeface="Times New Roman" pitchFamily="18" charset="0"/>
              <a:cs typeface="Times New Roman" pitchFamily="18" charset="0"/>
            </a:endParaRPr>
          </a:p>
          <a:p>
            <a:pPr>
              <a:lnSpc>
                <a:spcPct val="90000"/>
              </a:lnSpc>
            </a:pPr>
            <a:r>
              <a:rPr lang="en-US" sz="2400" smtClean="0">
                <a:latin typeface="Times New Roman" pitchFamily="18" charset="0"/>
                <a:cs typeface="Times New Roman" pitchFamily="18" charset="0"/>
              </a:rPr>
              <a:t>Polycythemia</a:t>
            </a:r>
          </a:p>
          <a:p>
            <a:pPr>
              <a:lnSpc>
                <a:spcPct val="90000"/>
              </a:lnSpc>
            </a:pPr>
            <a:r>
              <a:rPr lang="en-US" sz="2400" smtClean="0">
                <a:latin typeface="Times New Roman" pitchFamily="18" charset="0"/>
                <a:cs typeface="Times New Roman" pitchFamily="18" charset="0"/>
              </a:rPr>
              <a:t>Pulmonary HTN, Corpulmonale, Rt. HF</a:t>
            </a:r>
          </a:p>
          <a:p>
            <a:pPr>
              <a:lnSpc>
                <a:spcPct val="90000"/>
              </a:lnSpc>
            </a:pPr>
            <a:endParaRPr lang="en-US" sz="2400" smtClean="0">
              <a:latin typeface="Times New Roman" pitchFamily="18" charset="0"/>
              <a:cs typeface="Times New Roman" pitchFamily="18" charset="0"/>
            </a:endParaRPr>
          </a:p>
        </p:txBody>
      </p:sp>
      <p:sp>
        <p:nvSpPr>
          <p:cNvPr id="18436" name="Rectangle 6"/>
          <p:cNvSpPr>
            <a:spLocks noGrp="1" noChangeArrowheads="1"/>
          </p:cNvSpPr>
          <p:nvPr>
            <p:ph type="body" sz="half" idx="2"/>
          </p:nvPr>
        </p:nvSpPr>
        <p:spPr/>
        <p:txBody>
          <a:bodyPr/>
          <a:lstStyle/>
          <a:p>
            <a:pPr>
              <a:lnSpc>
                <a:spcPct val="90000"/>
              </a:lnSpc>
            </a:pPr>
            <a:r>
              <a:rPr lang="en-US" sz="2400" b="1" u="sng" smtClean="0">
                <a:solidFill>
                  <a:schemeClr val="accent2"/>
                </a:solidFill>
                <a:latin typeface="Times New Roman" pitchFamily="18" charset="0"/>
                <a:cs typeface="Times New Roman" pitchFamily="18" charset="0"/>
              </a:rPr>
              <a:t>Hypercapnia</a:t>
            </a:r>
          </a:p>
          <a:p>
            <a:pPr>
              <a:lnSpc>
                <a:spcPct val="90000"/>
              </a:lnSpc>
            </a:pPr>
            <a:r>
              <a:rPr lang="en-US" sz="2400" smtClean="0">
                <a:latin typeface="Times New Roman" pitchFamily="18" charset="0"/>
                <a:cs typeface="Times New Roman" pitchFamily="18" charset="0"/>
              </a:rPr>
              <a:t>↑Cerebral blood flow, and CSF Pressure</a:t>
            </a:r>
          </a:p>
          <a:p>
            <a:pPr>
              <a:lnSpc>
                <a:spcPct val="90000"/>
              </a:lnSpc>
            </a:pPr>
            <a:r>
              <a:rPr lang="en-US" sz="2400" smtClean="0">
                <a:latin typeface="Times New Roman" pitchFamily="18" charset="0"/>
                <a:cs typeface="Times New Roman" pitchFamily="18" charset="0"/>
              </a:rPr>
              <a:t>Headache</a:t>
            </a:r>
          </a:p>
          <a:p>
            <a:pPr>
              <a:lnSpc>
                <a:spcPct val="90000"/>
              </a:lnSpc>
            </a:pPr>
            <a:r>
              <a:rPr lang="en-US" sz="2400" smtClean="0">
                <a:latin typeface="Times New Roman" pitchFamily="18" charset="0"/>
                <a:cs typeface="Times New Roman" pitchFamily="18" charset="0"/>
              </a:rPr>
              <a:t>Asterixis</a:t>
            </a:r>
          </a:p>
          <a:p>
            <a:pPr>
              <a:lnSpc>
                <a:spcPct val="90000"/>
              </a:lnSpc>
            </a:pPr>
            <a:r>
              <a:rPr lang="en-US" sz="2400" smtClean="0">
                <a:latin typeface="Times New Roman" pitchFamily="18" charset="0"/>
                <a:cs typeface="Times New Roman" pitchFamily="18" charset="0"/>
              </a:rPr>
              <a:t>Papilloedema</a:t>
            </a:r>
          </a:p>
          <a:p>
            <a:pPr>
              <a:lnSpc>
                <a:spcPct val="90000"/>
              </a:lnSpc>
            </a:pPr>
            <a:r>
              <a:rPr lang="en-US" sz="2400" smtClean="0">
                <a:latin typeface="Times New Roman" pitchFamily="18" charset="0"/>
                <a:cs typeface="Times New Roman" pitchFamily="18" charset="0"/>
              </a:rPr>
              <a:t>Warm extremities, collapsing pulse </a:t>
            </a:r>
          </a:p>
          <a:p>
            <a:pPr>
              <a:lnSpc>
                <a:spcPct val="90000"/>
              </a:lnSpc>
            </a:pPr>
            <a:r>
              <a:rPr lang="en-US" sz="2400" smtClean="0">
                <a:latin typeface="Times New Roman" pitchFamily="18" charset="0"/>
                <a:cs typeface="Times New Roman" pitchFamily="18" charset="0"/>
              </a:rPr>
              <a:t>Acidosis (respiratory, and metabolic)</a:t>
            </a:r>
          </a:p>
          <a:p>
            <a:pPr>
              <a:lnSpc>
                <a:spcPct val="90000"/>
              </a:lnSpc>
            </a:pPr>
            <a:r>
              <a:rPr lang="en-US" sz="2400" smtClean="0">
                <a:latin typeface="Times New Roman" pitchFamily="18" charset="0"/>
                <a:cs typeface="Times New Roman" pitchFamily="18" charset="0"/>
              </a:rPr>
              <a:t>↓pH, ↑ lactic acid</a:t>
            </a:r>
          </a:p>
        </p:txBody>
      </p:sp>
    </p:spTree>
    <p:extLst>
      <p:ext uri="{BB962C8B-B14F-4D97-AF65-F5344CB8AC3E}">
        <p14:creationId xmlns:p14="http://schemas.microsoft.com/office/powerpoint/2010/main" val="3297123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609600" y="609600"/>
            <a:ext cx="7772400" cy="1143000"/>
          </a:xfrm>
        </p:spPr>
        <p:txBody>
          <a:bodyPr>
            <a:normAutofit fontScale="90000"/>
          </a:bodyPr>
          <a:lstStyle/>
          <a:p>
            <a:pPr algn="ctr"/>
            <a:r>
              <a:rPr lang="en-US"/>
              <a:t>Respiratory Failure</a:t>
            </a:r>
            <a:br>
              <a:rPr lang="en-US"/>
            </a:br>
            <a:r>
              <a:rPr lang="en-US"/>
              <a:t>Symptoms</a:t>
            </a:r>
          </a:p>
        </p:txBody>
      </p:sp>
      <p:sp>
        <p:nvSpPr>
          <p:cNvPr id="331779" name="Rectangle 3"/>
          <p:cNvSpPr>
            <a:spLocks noGrp="1" noChangeArrowheads="1"/>
          </p:cNvSpPr>
          <p:nvPr>
            <p:ph type="subTitle" idx="1"/>
          </p:nvPr>
        </p:nvSpPr>
        <p:spPr>
          <a:xfrm>
            <a:off x="1371600" y="1981200"/>
            <a:ext cx="6400800" cy="3657600"/>
          </a:xfrm>
        </p:spPr>
        <p:txBody>
          <a:bodyPr/>
          <a:lstStyle/>
          <a:p>
            <a:pPr algn="l"/>
            <a:r>
              <a:rPr lang="en-US"/>
              <a:t>CNS:</a:t>
            </a:r>
          </a:p>
          <a:p>
            <a:pPr algn="l"/>
            <a:r>
              <a:rPr lang="en-US" sz="2400">
                <a:solidFill>
                  <a:schemeClr val="tx1"/>
                </a:solidFill>
              </a:rPr>
              <a:t>Headache</a:t>
            </a:r>
          </a:p>
          <a:p>
            <a:pPr algn="l"/>
            <a:r>
              <a:rPr lang="en-US" sz="2400">
                <a:solidFill>
                  <a:schemeClr val="tx1"/>
                </a:solidFill>
              </a:rPr>
              <a:t>Visual Disturbances</a:t>
            </a:r>
          </a:p>
          <a:p>
            <a:pPr algn="l"/>
            <a:r>
              <a:rPr lang="en-US" sz="2400">
                <a:solidFill>
                  <a:schemeClr val="tx1"/>
                </a:solidFill>
              </a:rPr>
              <a:t>Anxiety</a:t>
            </a:r>
          </a:p>
          <a:p>
            <a:pPr algn="l"/>
            <a:r>
              <a:rPr lang="en-US" sz="2400">
                <a:solidFill>
                  <a:schemeClr val="tx1"/>
                </a:solidFill>
              </a:rPr>
              <a:t>Confusion</a:t>
            </a:r>
          </a:p>
          <a:p>
            <a:pPr algn="l"/>
            <a:r>
              <a:rPr lang="en-US" sz="2400">
                <a:solidFill>
                  <a:schemeClr val="tx1"/>
                </a:solidFill>
              </a:rPr>
              <a:t>Memory Loss</a:t>
            </a:r>
          </a:p>
          <a:p>
            <a:pPr algn="l"/>
            <a:r>
              <a:rPr lang="en-US" sz="2400">
                <a:solidFill>
                  <a:schemeClr val="tx1"/>
                </a:solidFill>
              </a:rPr>
              <a:t>Weakness</a:t>
            </a:r>
          </a:p>
          <a:p>
            <a:pPr algn="l"/>
            <a:r>
              <a:rPr lang="en-US" sz="2400">
                <a:solidFill>
                  <a:schemeClr val="tx1"/>
                </a:solidFill>
              </a:rPr>
              <a:t>Decreased Functional Performance</a:t>
            </a:r>
          </a:p>
        </p:txBody>
      </p:sp>
      <p:pic>
        <p:nvPicPr>
          <p:cNvPr id="331780" name="rf31.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01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8292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317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31780"/>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990600" y="609600"/>
            <a:ext cx="6324600" cy="1143000"/>
          </a:xfrm>
        </p:spPr>
        <p:txBody>
          <a:bodyPr>
            <a:normAutofit fontScale="90000"/>
          </a:bodyPr>
          <a:lstStyle/>
          <a:p>
            <a:pPr algn="ctr"/>
            <a:r>
              <a:rPr lang="en-US"/>
              <a:t>Respiratory Failure</a:t>
            </a:r>
            <a:br>
              <a:rPr lang="en-US"/>
            </a:br>
            <a:r>
              <a:rPr lang="en-US"/>
              <a:t>Symptoms</a:t>
            </a:r>
          </a:p>
        </p:txBody>
      </p:sp>
      <p:sp>
        <p:nvSpPr>
          <p:cNvPr id="418819" name="Rectangle 3"/>
          <p:cNvSpPr>
            <a:spLocks noGrp="1" noChangeArrowheads="1"/>
          </p:cNvSpPr>
          <p:nvPr>
            <p:ph type="body" idx="1"/>
          </p:nvPr>
        </p:nvSpPr>
        <p:spPr/>
        <p:txBody>
          <a:bodyPr/>
          <a:lstStyle/>
          <a:p>
            <a:pPr>
              <a:buFontTx/>
              <a:buNone/>
            </a:pPr>
            <a:r>
              <a:rPr lang="en-US"/>
              <a:t>Pulmonary:</a:t>
            </a:r>
          </a:p>
          <a:p>
            <a:pPr>
              <a:buFontTx/>
              <a:buNone/>
            </a:pPr>
            <a:r>
              <a:rPr lang="en-US" sz="2800">
                <a:solidFill>
                  <a:schemeClr val="tx1"/>
                </a:solidFill>
              </a:rPr>
              <a:t>Cough</a:t>
            </a:r>
          </a:p>
          <a:p>
            <a:pPr>
              <a:buFontTx/>
              <a:buNone/>
            </a:pPr>
            <a:r>
              <a:rPr lang="en-US" sz="2800">
                <a:solidFill>
                  <a:schemeClr val="tx1"/>
                </a:solidFill>
              </a:rPr>
              <a:t>Chest pains</a:t>
            </a:r>
          </a:p>
          <a:p>
            <a:pPr>
              <a:buFontTx/>
              <a:buNone/>
            </a:pPr>
            <a:r>
              <a:rPr lang="en-US" sz="2800">
                <a:solidFill>
                  <a:schemeClr val="tx1"/>
                </a:solidFill>
              </a:rPr>
              <a:t>Sputum production</a:t>
            </a:r>
          </a:p>
          <a:p>
            <a:pPr>
              <a:buFontTx/>
              <a:buNone/>
            </a:pPr>
            <a:r>
              <a:rPr lang="en-US" sz="2800">
                <a:solidFill>
                  <a:schemeClr val="tx1"/>
                </a:solidFill>
              </a:rPr>
              <a:t>Stridor</a:t>
            </a:r>
          </a:p>
          <a:p>
            <a:pPr>
              <a:buFontTx/>
              <a:buNone/>
            </a:pPr>
            <a:r>
              <a:rPr lang="en-US" sz="2800">
                <a:solidFill>
                  <a:schemeClr val="tx1"/>
                </a:solidFill>
              </a:rPr>
              <a:t>Dyspnea</a:t>
            </a:r>
          </a:p>
          <a:p>
            <a:pPr>
              <a:buFontTx/>
              <a:buNone/>
            </a:pPr>
            <a:endParaRPr lang="en-US" sz="2800"/>
          </a:p>
        </p:txBody>
      </p:sp>
    </p:spTree>
    <p:extLst>
      <p:ext uri="{BB962C8B-B14F-4D97-AF65-F5344CB8AC3E}">
        <p14:creationId xmlns:p14="http://schemas.microsoft.com/office/powerpoint/2010/main" val="227731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normAutofit fontScale="90000"/>
          </a:bodyPr>
          <a:lstStyle/>
          <a:p>
            <a:pPr algn="ctr"/>
            <a:r>
              <a:rPr lang="en-US"/>
              <a:t>Respiratory Failure</a:t>
            </a:r>
            <a:br>
              <a:rPr lang="en-US"/>
            </a:br>
            <a:r>
              <a:rPr lang="en-US"/>
              <a:t>Symptoms</a:t>
            </a:r>
          </a:p>
        </p:txBody>
      </p:sp>
      <p:sp>
        <p:nvSpPr>
          <p:cNvPr id="419843" name="Rectangle 3"/>
          <p:cNvSpPr>
            <a:spLocks noGrp="1" noChangeArrowheads="1"/>
          </p:cNvSpPr>
          <p:nvPr>
            <p:ph type="body" idx="1"/>
          </p:nvPr>
        </p:nvSpPr>
        <p:spPr/>
        <p:txBody>
          <a:bodyPr/>
          <a:lstStyle/>
          <a:p>
            <a:pPr>
              <a:buFontTx/>
              <a:buNone/>
            </a:pPr>
            <a:r>
              <a:rPr lang="en-US"/>
              <a:t>Cardiac:</a:t>
            </a:r>
          </a:p>
          <a:p>
            <a:pPr>
              <a:buFontTx/>
              <a:buNone/>
            </a:pPr>
            <a:r>
              <a:rPr lang="en-US" sz="2400">
                <a:solidFill>
                  <a:schemeClr val="tx1"/>
                </a:solidFill>
              </a:rPr>
              <a:t>Orthopnea</a:t>
            </a:r>
          </a:p>
          <a:p>
            <a:pPr>
              <a:buFontTx/>
              <a:buNone/>
            </a:pPr>
            <a:r>
              <a:rPr lang="en-US" sz="2400">
                <a:solidFill>
                  <a:schemeClr val="tx1"/>
                </a:solidFill>
              </a:rPr>
              <a:t>Peripheral edema</a:t>
            </a:r>
          </a:p>
          <a:p>
            <a:pPr>
              <a:buFontTx/>
              <a:buNone/>
            </a:pPr>
            <a:r>
              <a:rPr lang="en-US" sz="2400">
                <a:solidFill>
                  <a:schemeClr val="tx1"/>
                </a:solidFill>
              </a:rPr>
              <a:t>Chest pain</a:t>
            </a:r>
          </a:p>
          <a:p>
            <a:pPr>
              <a:buFontTx/>
              <a:buNone/>
            </a:pPr>
            <a:endParaRPr lang="en-US" sz="2400"/>
          </a:p>
          <a:p>
            <a:pPr>
              <a:buFontTx/>
              <a:buNone/>
            </a:pPr>
            <a:r>
              <a:rPr lang="en-US"/>
              <a:t>Other:</a:t>
            </a:r>
          </a:p>
          <a:p>
            <a:pPr>
              <a:buFontTx/>
              <a:buNone/>
            </a:pPr>
            <a:r>
              <a:rPr lang="en-US" sz="2400">
                <a:solidFill>
                  <a:schemeClr val="tx1"/>
                </a:solidFill>
              </a:rPr>
              <a:t>Fever, Abdominal pain, Anemia, Bleeding</a:t>
            </a:r>
          </a:p>
        </p:txBody>
      </p:sp>
    </p:spTree>
    <p:extLst>
      <p:ext uri="{BB962C8B-B14F-4D97-AF65-F5344CB8AC3E}">
        <p14:creationId xmlns:p14="http://schemas.microsoft.com/office/powerpoint/2010/main" val="345485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Clinical</a:t>
            </a:r>
          </a:p>
        </p:txBody>
      </p:sp>
      <p:sp>
        <p:nvSpPr>
          <p:cNvPr id="332803" name="Rectangle 3"/>
          <p:cNvSpPr>
            <a:spLocks noGrp="1" noChangeArrowheads="1"/>
          </p:cNvSpPr>
          <p:nvPr>
            <p:ph type="body" idx="1"/>
          </p:nvPr>
        </p:nvSpPr>
        <p:spPr/>
        <p:txBody>
          <a:bodyPr/>
          <a:lstStyle/>
          <a:p>
            <a:r>
              <a:rPr lang="en-US"/>
              <a:t>Respiratory compensation</a:t>
            </a:r>
          </a:p>
          <a:p>
            <a:r>
              <a:rPr lang="en-US"/>
              <a:t>Sympathetic stimulation</a:t>
            </a:r>
          </a:p>
          <a:p>
            <a:r>
              <a:rPr lang="en-US"/>
              <a:t>Tissue hypoxia</a:t>
            </a:r>
          </a:p>
          <a:p>
            <a:r>
              <a:rPr lang="en-US"/>
              <a:t>Haemoglobin desaturation</a:t>
            </a:r>
          </a:p>
          <a:p>
            <a:endParaRPr lang="en-US"/>
          </a:p>
        </p:txBody>
      </p:sp>
      <p:pic>
        <p:nvPicPr>
          <p:cNvPr id="332804" name="rf3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01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6851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328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3280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Clinical</a:t>
            </a:r>
          </a:p>
        </p:txBody>
      </p:sp>
      <p:sp>
        <p:nvSpPr>
          <p:cNvPr id="348163" name="Rectangle 3"/>
          <p:cNvSpPr>
            <a:spLocks noGrp="1" noChangeArrowheads="1"/>
          </p:cNvSpPr>
          <p:nvPr>
            <p:ph type="body" idx="1"/>
          </p:nvPr>
        </p:nvSpPr>
        <p:spPr/>
        <p:txBody>
          <a:bodyPr/>
          <a:lstStyle/>
          <a:p>
            <a:pPr>
              <a:lnSpc>
                <a:spcPct val="90000"/>
              </a:lnSpc>
            </a:pPr>
            <a:r>
              <a:rPr lang="en-US"/>
              <a:t>Respiratory compensation</a:t>
            </a:r>
          </a:p>
          <a:p>
            <a:pPr lvl="1">
              <a:lnSpc>
                <a:spcPct val="90000"/>
              </a:lnSpc>
            </a:pPr>
            <a:r>
              <a:rPr lang="en-US"/>
              <a:t>Tachypnoea RR &gt; 35 Breath /min</a:t>
            </a:r>
          </a:p>
          <a:p>
            <a:pPr lvl="1">
              <a:lnSpc>
                <a:spcPct val="90000"/>
              </a:lnSpc>
            </a:pPr>
            <a:r>
              <a:rPr lang="en-US"/>
              <a:t>Accessory muscles</a:t>
            </a:r>
          </a:p>
          <a:p>
            <a:pPr lvl="1">
              <a:lnSpc>
                <a:spcPct val="90000"/>
              </a:lnSpc>
            </a:pPr>
            <a:r>
              <a:rPr lang="en-US"/>
              <a:t>Recesssion</a:t>
            </a:r>
          </a:p>
          <a:p>
            <a:pPr lvl="1">
              <a:lnSpc>
                <a:spcPct val="90000"/>
              </a:lnSpc>
            </a:pPr>
            <a:r>
              <a:rPr lang="en-US"/>
              <a:t>Nasal flaring</a:t>
            </a:r>
          </a:p>
          <a:p>
            <a:pPr>
              <a:lnSpc>
                <a:spcPct val="90000"/>
              </a:lnSpc>
            </a:pPr>
            <a:r>
              <a:rPr lang="en-US"/>
              <a:t>Sympathetic stimulation</a:t>
            </a:r>
          </a:p>
          <a:p>
            <a:pPr>
              <a:lnSpc>
                <a:spcPct val="90000"/>
              </a:lnSpc>
            </a:pPr>
            <a:r>
              <a:rPr lang="en-US"/>
              <a:t>Tissue hypoxia</a:t>
            </a:r>
          </a:p>
          <a:p>
            <a:pPr>
              <a:lnSpc>
                <a:spcPct val="90000"/>
              </a:lnSpc>
            </a:pPr>
            <a:r>
              <a:rPr lang="en-US"/>
              <a:t>Haemoglobin desaturation</a:t>
            </a:r>
          </a:p>
          <a:p>
            <a:pPr>
              <a:lnSpc>
                <a:spcPct val="90000"/>
              </a:lnSpc>
            </a:pPr>
            <a:endParaRPr lang="en-US"/>
          </a:p>
        </p:txBody>
      </p:sp>
      <p:pic>
        <p:nvPicPr>
          <p:cNvPr id="348164" name="rf33.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01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4929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481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816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76200"/>
            <a:ext cx="9067800" cy="6705600"/>
          </a:xfrm>
          <a:prstGeom prst="rect">
            <a:avLst/>
          </a:prstGeom>
        </p:spPr>
      </p:pic>
    </p:spTree>
    <p:extLst>
      <p:ext uri="{BB962C8B-B14F-4D97-AF65-F5344CB8AC3E}">
        <p14:creationId xmlns:p14="http://schemas.microsoft.com/office/powerpoint/2010/main" val="3273787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Clinical</a:t>
            </a:r>
          </a:p>
        </p:txBody>
      </p:sp>
      <p:sp>
        <p:nvSpPr>
          <p:cNvPr id="349187" name="Rectangle 3"/>
          <p:cNvSpPr>
            <a:spLocks noGrp="1" noChangeArrowheads="1"/>
          </p:cNvSpPr>
          <p:nvPr>
            <p:ph type="body" idx="1"/>
          </p:nvPr>
        </p:nvSpPr>
        <p:spPr/>
        <p:txBody>
          <a:bodyPr>
            <a:normAutofit fontScale="92500" lnSpcReduction="20000"/>
          </a:bodyPr>
          <a:lstStyle/>
          <a:p>
            <a:r>
              <a:rPr lang="en-US" b="1" dirty="0"/>
              <a:t>Respiratory compensation</a:t>
            </a:r>
          </a:p>
          <a:p>
            <a:r>
              <a:rPr lang="en-US" b="1" dirty="0"/>
              <a:t>Sympathetic stimulation</a:t>
            </a:r>
          </a:p>
          <a:p>
            <a:pPr lvl="1"/>
            <a:r>
              <a:rPr lang="en-US" dirty="0">
                <a:sym typeface="Symbol" pitchFamily="18" charset="2"/>
              </a:rPr>
              <a:t>HR</a:t>
            </a:r>
          </a:p>
          <a:p>
            <a:pPr lvl="1"/>
            <a:r>
              <a:rPr lang="en-US" dirty="0">
                <a:sym typeface="Symbol" pitchFamily="18" charset="2"/>
              </a:rPr>
              <a:t>BP</a:t>
            </a:r>
          </a:p>
          <a:p>
            <a:pPr lvl="1"/>
            <a:r>
              <a:rPr lang="en-US" dirty="0" smtClean="0">
                <a:sym typeface="Symbol" pitchFamily="18" charset="2"/>
              </a:rPr>
              <a:t>Sweating</a:t>
            </a:r>
          </a:p>
          <a:p>
            <a:pPr marL="457200" lvl="1" indent="0">
              <a:buNone/>
            </a:pPr>
            <a:r>
              <a:rPr lang="en-US" b="1" dirty="0" smtClean="0"/>
              <a:t>Tissue hypoxia</a:t>
            </a:r>
          </a:p>
          <a:p>
            <a:pPr lvl="1"/>
            <a:r>
              <a:rPr lang="en-US" dirty="0" smtClean="0"/>
              <a:t>Altered mental state</a:t>
            </a:r>
          </a:p>
          <a:p>
            <a:pPr lvl="1"/>
            <a:r>
              <a:rPr lang="en-US" dirty="0" smtClean="0">
                <a:sym typeface="Symbol" pitchFamily="18" charset="2"/>
              </a:rPr>
              <a:t>HR and BP (late)</a:t>
            </a:r>
            <a:endParaRPr lang="en-US" dirty="0" smtClean="0"/>
          </a:p>
          <a:p>
            <a:endParaRPr lang="en-US" dirty="0"/>
          </a:p>
          <a:p>
            <a:pPr marL="342900" lvl="1" indent="-342900">
              <a:buFont typeface="Arial" pitchFamily="34" charset="0"/>
              <a:buChar char="•"/>
            </a:pPr>
            <a:r>
              <a:rPr lang="en-US" b="1" dirty="0" err="1"/>
              <a:t>Haemoglobin</a:t>
            </a:r>
            <a:r>
              <a:rPr lang="en-US" b="1" dirty="0"/>
              <a:t> </a:t>
            </a:r>
            <a:r>
              <a:rPr lang="en-US" b="1" dirty="0" smtClean="0"/>
              <a:t>desaturation    </a:t>
            </a:r>
            <a:r>
              <a:rPr lang="en-US" dirty="0" smtClean="0"/>
              <a:t>             </a:t>
            </a:r>
            <a:r>
              <a:rPr lang="en-US" sz="3500" dirty="0" smtClean="0"/>
              <a:t>cyanosis</a:t>
            </a:r>
          </a:p>
          <a:p>
            <a:endParaRPr lang="en-US" dirty="0"/>
          </a:p>
          <a:p>
            <a:endParaRPr lang="en-US" dirty="0"/>
          </a:p>
        </p:txBody>
      </p:sp>
      <p:pic>
        <p:nvPicPr>
          <p:cNvPr id="349188" name="rf34.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7536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1549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491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9188"/>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Clinical</a:t>
            </a:r>
          </a:p>
        </p:txBody>
      </p:sp>
      <p:sp>
        <p:nvSpPr>
          <p:cNvPr id="387075" name="Rectangle 3"/>
          <p:cNvSpPr>
            <a:spLocks noGrp="1" noChangeArrowheads="1"/>
          </p:cNvSpPr>
          <p:nvPr>
            <p:ph type="body" idx="1"/>
          </p:nvPr>
        </p:nvSpPr>
        <p:spPr/>
        <p:txBody>
          <a:bodyPr/>
          <a:lstStyle/>
          <a:p>
            <a:pPr algn="ctr">
              <a:lnSpc>
                <a:spcPct val="90000"/>
              </a:lnSpc>
              <a:buFontTx/>
              <a:buNone/>
            </a:pPr>
            <a:r>
              <a:rPr lang="en-US"/>
              <a:t>Altered mental state</a:t>
            </a:r>
          </a:p>
          <a:p>
            <a:pPr>
              <a:lnSpc>
                <a:spcPct val="90000"/>
              </a:lnSpc>
              <a:buFontTx/>
              <a:buNone/>
            </a:pPr>
            <a:r>
              <a:rPr lang="en-US" b="1">
                <a:ea typeface="Lucida Sans Unicode" pitchFamily="34" charset="0"/>
                <a:cs typeface="Lucida Sans Unicode" pitchFamily="34" charset="0"/>
              </a:rPr>
              <a:t>⇓</a:t>
            </a:r>
            <a:r>
              <a:rPr lang="en-US" b="1">
                <a:solidFill>
                  <a:schemeClr val="tx1"/>
                </a:solidFill>
                <a:ea typeface="Lucida Sans Unicode" pitchFamily="34" charset="0"/>
                <a:cs typeface="Lucida Sans Unicode" pitchFamily="34" charset="0"/>
              </a:rPr>
              <a:t>PaO2 +</a:t>
            </a:r>
            <a:r>
              <a:rPr lang="en-US" b="1">
                <a:ea typeface="Lucida Sans Unicode" pitchFamily="34" charset="0"/>
                <a:cs typeface="Lucida Sans Unicode" pitchFamily="34" charset="0"/>
              </a:rPr>
              <a:t>⇑</a:t>
            </a:r>
            <a:r>
              <a:rPr lang="en-US" b="1">
                <a:solidFill>
                  <a:schemeClr val="tx1"/>
                </a:solidFill>
                <a:ea typeface="Lucida Sans Unicode" pitchFamily="34" charset="0"/>
                <a:cs typeface="Lucida Sans Unicode" pitchFamily="34" charset="0"/>
              </a:rPr>
              <a:t>PaCO2 </a:t>
            </a:r>
            <a:r>
              <a:rPr lang="en-US" b="1">
                <a:ea typeface="Lucida Sans Unicode" pitchFamily="34" charset="0"/>
                <a:cs typeface="Lucida Sans Unicode" pitchFamily="34" charset="0"/>
              </a:rPr>
              <a:t>⇨</a:t>
            </a:r>
            <a:r>
              <a:rPr lang="en-US" b="1">
                <a:solidFill>
                  <a:schemeClr val="tx1"/>
                </a:solidFill>
                <a:ea typeface="Lucida Sans Unicode" pitchFamily="34" charset="0"/>
                <a:cs typeface="Lucida Sans Unicode" pitchFamily="34" charset="0"/>
              </a:rPr>
              <a:t> acidosis </a:t>
            </a:r>
            <a:r>
              <a:rPr lang="en-US" b="1">
                <a:ea typeface="Lucida Sans Unicode" pitchFamily="34" charset="0"/>
                <a:cs typeface="Lucida Sans Unicode" pitchFamily="34" charset="0"/>
              </a:rPr>
              <a:t>⇨</a:t>
            </a:r>
            <a:r>
              <a:rPr lang="en-US" b="1">
                <a:solidFill>
                  <a:schemeClr val="tx1"/>
                </a:solidFill>
                <a:ea typeface="Lucida Sans Unicode" pitchFamily="34" charset="0"/>
                <a:cs typeface="Lucida Sans Unicode" pitchFamily="34" charset="0"/>
              </a:rPr>
              <a:t> dilatation of cerebral resistance vesseles </a:t>
            </a:r>
            <a:r>
              <a:rPr lang="en-US" b="1">
                <a:ea typeface="Lucida Sans Unicode" pitchFamily="34" charset="0"/>
                <a:cs typeface="Lucida Sans Unicode" pitchFamily="34" charset="0"/>
              </a:rPr>
              <a:t>⇨</a:t>
            </a:r>
            <a:r>
              <a:rPr lang="en-US" b="1">
                <a:solidFill>
                  <a:schemeClr val="tx1"/>
                </a:solidFill>
                <a:ea typeface="Lucida Sans Unicode" pitchFamily="34" charset="0"/>
                <a:cs typeface="Lucida Sans Unicode" pitchFamily="34" charset="0"/>
              </a:rPr>
              <a:t> ⇑ICP</a:t>
            </a:r>
          </a:p>
          <a:p>
            <a:pPr>
              <a:lnSpc>
                <a:spcPct val="90000"/>
              </a:lnSpc>
              <a:buFontTx/>
              <a:buNone/>
            </a:pPr>
            <a:endParaRPr lang="en-US" b="1">
              <a:solidFill>
                <a:schemeClr val="tx1"/>
              </a:solidFill>
              <a:ea typeface="Lucida Sans Unicode" pitchFamily="34" charset="0"/>
              <a:cs typeface="Lucida Sans Unicode" pitchFamily="34" charset="0"/>
            </a:endParaRPr>
          </a:p>
          <a:p>
            <a:pPr>
              <a:lnSpc>
                <a:spcPct val="90000"/>
              </a:lnSpc>
              <a:buFontTx/>
              <a:buNone/>
            </a:pPr>
            <a:r>
              <a:rPr lang="en-US">
                <a:solidFill>
                  <a:schemeClr val="tx1"/>
                </a:solidFill>
                <a:ea typeface="Lucida Sans Unicode" pitchFamily="34" charset="0"/>
                <a:cs typeface="Lucida Sans Unicode" pitchFamily="34" charset="0"/>
              </a:rPr>
              <a:t>Disorientation	Headache	</a:t>
            </a:r>
          </a:p>
          <a:p>
            <a:pPr>
              <a:lnSpc>
                <a:spcPct val="90000"/>
              </a:lnSpc>
              <a:buFontTx/>
              <a:buNone/>
            </a:pPr>
            <a:r>
              <a:rPr lang="en-US">
                <a:solidFill>
                  <a:schemeClr val="tx1"/>
                </a:solidFill>
                <a:ea typeface="Lucida Sans Unicode" pitchFamily="34" charset="0"/>
                <a:cs typeface="Lucida Sans Unicode" pitchFamily="34" charset="0"/>
              </a:rPr>
              <a:t>coma			asterixis</a:t>
            </a:r>
          </a:p>
          <a:p>
            <a:pPr>
              <a:lnSpc>
                <a:spcPct val="90000"/>
              </a:lnSpc>
              <a:buFontTx/>
              <a:buNone/>
            </a:pPr>
            <a:r>
              <a:rPr lang="en-US">
                <a:solidFill>
                  <a:schemeClr val="tx1"/>
                </a:solidFill>
                <a:ea typeface="Lucida Sans Unicode" pitchFamily="34" charset="0"/>
                <a:cs typeface="Lucida Sans Unicode" pitchFamily="34" charset="0"/>
              </a:rPr>
              <a:t>personality changes</a:t>
            </a:r>
          </a:p>
        </p:txBody>
      </p:sp>
    </p:spTree>
    <p:extLst>
      <p:ext uri="{BB962C8B-B14F-4D97-AF65-F5344CB8AC3E}">
        <p14:creationId xmlns:p14="http://schemas.microsoft.com/office/powerpoint/2010/main" val="348982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normAutofit fontScale="90000"/>
          </a:bodyPr>
          <a:lstStyle/>
          <a:p>
            <a:pPr algn="l"/>
            <a:r>
              <a:rPr lang="en-US" dirty="0"/>
              <a:t>Respiratory Failure</a:t>
            </a:r>
            <a:br>
              <a:rPr lang="en-US" dirty="0"/>
            </a:br>
            <a:r>
              <a:rPr lang="en-US" sz="3200" dirty="0"/>
              <a:t>Laboratory Testing</a:t>
            </a:r>
          </a:p>
        </p:txBody>
      </p:sp>
      <p:sp>
        <p:nvSpPr>
          <p:cNvPr id="420867" name="Rectangle 3"/>
          <p:cNvSpPr>
            <a:spLocks noGrp="1" noChangeArrowheads="1"/>
          </p:cNvSpPr>
          <p:nvPr>
            <p:ph type="body" idx="1"/>
          </p:nvPr>
        </p:nvSpPr>
        <p:spPr/>
        <p:txBody>
          <a:bodyPr/>
          <a:lstStyle/>
          <a:p>
            <a:pPr>
              <a:lnSpc>
                <a:spcPct val="90000"/>
              </a:lnSpc>
              <a:buFontTx/>
              <a:buNone/>
            </a:pPr>
            <a:r>
              <a:rPr lang="en-US" b="1" dirty="0">
                <a:solidFill>
                  <a:srgbClr val="C00000"/>
                </a:solidFill>
              </a:rPr>
              <a:t>Arterial blood gas</a:t>
            </a:r>
          </a:p>
          <a:p>
            <a:pPr>
              <a:lnSpc>
                <a:spcPct val="90000"/>
              </a:lnSpc>
              <a:buFontTx/>
              <a:buNone/>
            </a:pPr>
            <a:r>
              <a:rPr lang="en-US" sz="2400" dirty="0">
                <a:solidFill>
                  <a:srgbClr val="C00000"/>
                </a:solidFill>
              </a:rPr>
              <a:t>PaO2</a:t>
            </a:r>
          </a:p>
          <a:p>
            <a:pPr>
              <a:lnSpc>
                <a:spcPct val="90000"/>
              </a:lnSpc>
              <a:buFontTx/>
              <a:buNone/>
            </a:pPr>
            <a:r>
              <a:rPr lang="en-US" sz="2400" dirty="0">
                <a:solidFill>
                  <a:srgbClr val="C00000"/>
                </a:solidFill>
              </a:rPr>
              <a:t>PaCO2</a:t>
            </a:r>
          </a:p>
          <a:p>
            <a:pPr>
              <a:lnSpc>
                <a:spcPct val="90000"/>
              </a:lnSpc>
              <a:buFontTx/>
              <a:buNone/>
            </a:pPr>
            <a:r>
              <a:rPr lang="en-US" sz="2400" dirty="0">
                <a:solidFill>
                  <a:srgbClr val="C00000"/>
                </a:solidFill>
              </a:rPr>
              <a:t>PH</a:t>
            </a:r>
          </a:p>
          <a:p>
            <a:pPr>
              <a:lnSpc>
                <a:spcPct val="90000"/>
              </a:lnSpc>
              <a:buFontTx/>
              <a:buNone/>
            </a:pPr>
            <a:r>
              <a:rPr lang="en-US" u="sng" dirty="0"/>
              <a:t>Chest imaging</a:t>
            </a:r>
          </a:p>
          <a:p>
            <a:pPr>
              <a:lnSpc>
                <a:spcPct val="90000"/>
              </a:lnSpc>
              <a:buFontTx/>
              <a:buNone/>
            </a:pPr>
            <a:r>
              <a:rPr lang="en-US" sz="2400" dirty="0">
                <a:solidFill>
                  <a:schemeClr val="tx1"/>
                </a:solidFill>
              </a:rPr>
              <a:t>Chest x-ray</a:t>
            </a:r>
          </a:p>
          <a:p>
            <a:pPr>
              <a:lnSpc>
                <a:spcPct val="90000"/>
              </a:lnSpc>
              <a:buFontTx/>
              <a:buNone/>
            </a:pPr>
            <a:r>
              <a:rPr lang="en-US" sz="2400" dirty="0">
                <a:solidFill>
                  <a:schemeClr val="tx1"/>
                </a:solidFill>
              </a:rPr>
              <a:t>CT </a:t>
            </a:r>
            <a:r>
              <a:rPr lang="en-US" sz="2400" dirty="0" err="1">
                <a:solidFill>
                  <a:schemeClr val="tx1"/>
                </a:solidFill>
              </a:rPr>
              <a:t>sacn</a:t>
            </a:r>
            <a:endParaRPr lang="en-US" sz="2400" dirty="0">
              <a:solidFill>
                <a:schemeClr val="tx1"/>
              </a:solidFill>
            </a:endParaRPr>
          </a:p>
          <a:p>
            <a:pPr>
              <a:lnSpc>
                <a:spcPct val="90000"/>
              </a:lnSpc>
              <a:buFontTx/>
              <a:buNone/>
            </a:pPr>
            <a:r>
              <a:rPr lang="en-US" sz="2400" dirty="0">
                <a:solidFill>
                  <a:schemeClr val="tx1"/>
                </a:solidFill>
              </a:rPr>
              <a:t>Ultrasound</a:t>
            </a:r>
          </a:p>
          <a:p>
            <a:pPr>
              <a:lnSpc>
                <a:spcPct val="90000"/>
              </a:lnSpc>
              <a:buFontTx/>
              <a:buNone/>
            </a:pPr>
            <a:r>
              <a:rPr lang="en-US" sz="2400" dirty="0">
                <a:solidFill>
                  <a:schemeClr val="tx1"/>
                </a:solidFill>
              </a:rPr>
              <a:t>Ventilation–perfusion scan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4378036"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772" y="4267200"/>
            <a:ext cx="398584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69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smtClean="0"/>
              <a:t>Distinction between Noncardiogenic (ARDS) and Cardiogenic pulmonary edema</a:t>
            </a:r>
          </a:p>
        </p:txBody>
      </p:sp>
      <p:sp>
        <p:nvSpPr>
          <p:cNvPr id="27651" name="Rectangle 5"/>
          <p:cNvSpPr>
            <a:spLocks noGrp="1" noChangeArrowheads="1"/>
          </p:cNvSpPr>
          <p:nvPr>
            <p:ph type="body" sz="half" idx="4294967295"/>
          </p:nvPr>
        </p:nvSpPr>
        <p:spPr>
          <a:xfrm>
            <a:off x="914400" y="1600200"/>
            <a:ext cx="3810000" cy="4530725"/>
          </a:xfrm>
        </p:spPr>
        <p:txBody>
          <a:bodyPr/>
          <a:lstStyle/>
          <a:p>
            <a:endParaRPr lang="en-US" sz="2400" smtClean="0"/>
          </a:p>
        </p:txBody>
      </p:sp>
      <p:sp>
        <p:nvSpPr>
          <p:cNvPr id="27652" name="Rectangle 6"/>
          <p:cNvSpPr>
            <a:spLocks noGrp="1" noChangeArrowheads="1"/>
          </p:cNvSpPr>
          <p:nvPr>
            <p:ph type="body" sz="half" idx="4294967295"/>
          </p:nvPr>
        </p:nvSpPr>
        <p:spPr>
          <a:xfrm>
            <a:off x="4876800" y="1600200"/>
            <a:ext cx="3810000" cy="4530725"/>
          </a:xfrm>
        </p:spPr>
        <p:txBody>
          <a:bodyPr/>
          <a:lstStyle/>
          <a:p>
            <a:endParaRPr lang="en-US" sz="2400" smtClean="0"/>
          </a:p>
        </p:txBody>
      </p:sp>
      <p:pic>
        <p:nvPicPr>
          <p:cNvPr id="27653" name="Picture 8" descr="ards_pa_c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cx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419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2"/>
          <p:cNvSpPr>
            <a:spLocks noChangeArrowheads="1"/>
          </p:cNvSpPr>
          <p:nvPr/>
        </p:nvSpPr>
        <p:spPr bwMode="auto">
          <a:xfrm rot="10800000" flipH="1" flipV="1">
            <a:off x="6019800" y="6246813"/>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tx2"/>
                </a:solidFill>
              </a:rPr>
              <a:t>ARDS</a:t>
            </a:r>
          </a:p>
        </p:txBody>
      </p:sp>
      <p:sp>
        <p:nvSpPr>
          <p:cNvPr id="27656" name="Text Box 13"/>
          <p:cNvSpPr txBox="1">
            <a:spLocks noChangeArrowheads="1"/>
          </p:cNvSpPr>
          <p:nvPr/>
        </p:nvSpPr>
        <p:spPr bwMode="auto">
          <a:xfrm>
            <a:off x="762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t>   Pulmonary edema</a:t>
            </a:r>
          </a:p>
        </p:txBody>
      </p:sp>
    </p:spTree>
    <p:extLst>
      <p:ext uri="{BB962C8B-B14F-4D97-AF65-F5344CB8AC3E}">
        <p14:creationId xmlns:p14="http://schemas.microsoft.com/office/powerpoint/2010/main" val="3232646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427" name="Group 11"/>
          <p:cNvGrpSpPr>
            <a:grpSpLocks/>
          </p:cNvGrpSpPr>
          <p:nvPr/>
        </p:nvGrpSpPr>
        <p:grpSpPr bwMode="auto">
          <a:xfrm>
            <a:off x="1766888" y="1600200"/>
            <a:ext cx="4819650" cy="5181600"/>
            <a:chOff x="1113" y="480"/>
            <a:chExt cx="3036" cy="3264"/>
          </a:xfrm>
        </p:grpSpPr>
        <p:sp>
          <p:nvSpPr>
            <p:cNvPr id="316418" name="Line 2"/>
            <p:cNvSpPr>
              <a:spLocks noChangeShapeType="1"/>
            </p:cNvSpPr>
            <p:nvPr/>
          </p:nvSpPr>
          <p:spPr bwMode="auto">
            <a:xfrm>
              <a:off x="1536" y="480"/>
              <a:ext cx="0"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19" name="Line 3"/>
            <p:cNvSpPr>
              <a:spLocks noChangeShapeType="1"/>
            </p:cNvSpPr>
            <p:nvPr/>
          </p:nvSpPr>
          <p:spPr bwMode="auto">
            <a:xfrm>
              <a:off x="1536" y="3264"/>
              <a:ext cx="25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0" name="Text Box 4"/>
            <p:cNvSpPr txBox="1">
              <a:spLocks noChangeArrowheads="1"/>
            </p:cNvSpPr>
            <p:nvPr/>
          </p:nvSpPr>
          <p:spPr bwMode="auto">
            <a:xfrm>
              <a:off x="2316" y="3513"/>
              <a:ext cx="8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atin typeface="Lucida Sans Unicode" pitchFamily="34" charset="0"/>
                </a:rPr>
                <a:t>PaO</a:t>
              </a:r>
              <a:r>
                <a:rPr lang="en-US" sz="1400">
                  <a:latin typeface="Lucida Sans Unicode" pitchFamily="34" charset="0"/>
                </a:rPr>
                <a:t>2</a:t>
              </a:r>
              <a:r>
                <a:rPr lang="en-US">
                  <a:latin typeface="Lucida Sans Unicode" pitchFamily="34" charset="0"/>
                </a:rPr>
                <a:t> (kPa)</a:t>
              </a:r>
            </a:p>
          </p:txBody>
        </p:sp>
        <p:sp>
          <p:nvSpPr>
            <p:cNvPr id="316421" name="Text Box 5"/>
            <p:cNvSpPr txBox="1">
              <a:spLocks noChangeArrowheads="1"/>
            </p:cNvSpPr>
            <p:nvPr/>
          </p:nvSpPr>
          <p:spPr bwMode="auto">
            <a:xfrm rot="16200000">
              <a:off x="577" y="2005"/>
              <a:ext cx="1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atin typeface="Lucida Sans Unicode" pitchFamily="34" charset="0"/>
                </a:rPr>
                <a:t>Hb saturation (%)</a:t>
              </a:r>
            </a:p>
          </p:txBody>
        </p:sp>
        <p:sp>
          <p:nvSpPr>
            <p:cNvPr id="316422" name="Line 6"/>
            <p:cNvSpPr>
              <a:spLocks noChangeShapeType="1"/>
            </p:cNvSpPr>
            <p:nvPr/>
          </p:nvSpPr>
          <p:spPr bwMode="auto">
            <a:xfrm>
              <a:off x="1536" y="816"/>
              <a:ext cx="1536" cy="0"/>
            </a:xfrm>
            <a:prstGeom prst="line">
              <a:avLst/>
            </a:prstGeom>
            <a:noFill/>
            <a:ln w="190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3" name="Line 7"/>
            <p:cNvSpPr>
              <a:spLocks noChangeShapeType="1"/>
            </p:cNvSpPr>
            <p:nvPr/>
          </p:nvSpPr>
          <p:spPr bwMode="auto">
            <a:xfrm>
              <a:off x="3072" y="816"/>
              <a:ext cx="0" cy="2448"/>
            </a:xfrm>
            <a:prstGeom prst="line">
              <a:avLst/>
            </a:prstGeom>
            <a:noFill/>
            <a:ln w="190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4" name="Freeform 8"/>
            <p:cNvSpPr>
              <a:spLocks/>
            </p:cNvSpPr>
            <p:nvPr/>
          </p:nvSpPr>
          <p:spPr bwMode="auto">
            <a:xfrm>
              <a:off x="1536" y="509"/>
              <a:ext cx="2613" cy="2755"/>
            </a:xfrm>
            <a:custGeom>
              <a:avLst/>
              <a:gdLst>
                <a:gd name="T0" fmla="*/ 0 w 2613"/>
                <a:gd name="T1" fmla="*/ 2755 h 2755"/>
                <a:gd name="T2" fmla="*/ 309 w 2613"/>
                <a:gd name="T3" fmla="*/ 2638 h 2755"/>
                <a:gd name="T4" fmla="*/ 685 w 2613"/>
                <a:gd name="T5" fmla="*/ 2171 h 2755"/>
                <a:gd name="T6" fmla="*/ 1248 w 2613"/>
                <a:gd name="T7" fmla="*/ 739 h 2755"/>
                <a:gd name="T8" fmla="*/ 1536 w 2613"/>
                <a:gd name="T9" fmla="*/ 307 h 2755"/>
                <a:gd name="T10" fmla="*/ 1811 w 2613"/>
                <a:gd name="T11" fmla="*/ 125 h 2755"/>
                <a:gd name="T12" fmla="*/ 2170 w 2613"/>
                <a:gd name="T13" fmla="*/ 34 h 2755"/>
                <a:gd name="T14" fmla="*/ 2613 w 2613"/>
                <a:gd name="T15" fmla="*/ 0 h 27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3" h="2755">
                  <a:moveTo>
                    <a:pt x="0" y="2755"/>
                  </a:moveTo>
                  <a:cubicBezTo>
                    <a:pt x="51" y="2736"/>
                    <a:pt x="195" y="2735"/>
                    <a:pt x="309" y="2638"/>
                  </a:cubicBezTo>
                  <a:cubicBezTo>
                    <a:pt x="423" y="2541"/>
                    <a:pt x="529" y="2487"/>
                    <a:pt x="685" y="2171"/>
                  </a:cubicBezTo>
                  <a:cubicBezTo>
                    <a:pt x="841" y="1855"/>
                    <a:pt x="1106" y="1050"/>
                    <a:pt x="1248" y="739"/>
                  </a:cubicBezTo>
                  <a:cubicBezTo>
                    <a:pt x="1390" y="428"/>
                    <a:pt x="1442" y="409"/>
                    <a:pt x="1536" y="307"/>
                  </a:cubicBezTo>
                  <a:cubicBezTo>
                    <a:pt x="1630" y="205"/>
                    <a:pt x="1705" y="171"/>
                    <a:pt x="1811" y="125"/>
                  </a:cubicBezTo>
                  <a:cubicBezTo>
                    <a:pt x="1917" y="79"/>
                    <a:pt x="2036" y="55"/>
                    <a:pt x="2170" y="34"/>
                  </a:cubicBezTo>
                  <a:cubicBezTo>
                    <a:pt x="2304" y="13"/>
                    <a:pt x="2521" y="7"/>
                    <a:pt x="2613" y="0"/>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5" name="Text Box 9"/>
            <p:cNvSpPr txBox="1">
              <a:spLocks noChangeArrowheads="1"/>
            </p:cNvSpPr>
            <p:nvPr/>
          </p:nvSpPr>
          <p:spPr bwMode="auto">
            <a:xfrm>
              <a:off x="2974" y="3269"/>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600">
                  <a:latin typeface="Lucida Sans Unicode" pitchFamily="34" charset="0"/>
                </a:rPr>
                <a:t>8</a:t>
              </a:r>
            </a:p>
          </p:txBody>
        </p:sp>
        <p:sp>
          <p:nvSpPr>
            <p:cNvPr id="316426" name="Text Box 10"/>
            <p:cNvSpPr txBox="1">
              <a:spLocks noChangeArrowheads="1"/>
            </p:cNvSpPr>
            <p:nvPr/>
          </p:nvSpPr>
          <p:spPr bwMode="auto">
            <a:xfrm>
              <a:off x="1268" y="725"/>
              <a:ext cx="2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en-US" sz="1600">
                  <a:latin typeface="Lucida Sans Unicode" pitchFamily="34" charset="0"/>
                </a:rPr>
                <a:t>90</a:t>
              </a:r>
            </a:p>
          </p:txBody>
        </p:sp>
      </p:grpSp>
      <p:sp>
        <p:nvSpPr>
          <p:cNvPr id="316428" name="Rectangle 12"/>
          <p:cNvSpPr>
            <a:spLocks noGrp="1" noChangeArrowheads="1"/>
          </p:cNvSpPr>
          <p:nvPr>
            <p:ph type="title"/>
          </p:nvPr>
        </p:nvSpPr>
        <p:spPr/>
        <p:txBody>
          <a:bodyPr/>
          <a:lstStyle/>
          <a:p>
            <a:r>
              <a:rPr lang="en-US"/>
              <a:t>Pulse oximetry</a:t>
            </a:r>
          </a:p>
        </p:txBody>
      </p:sp>
      <p:pic>
        <p:nvPicPr>
          <p:cNvPr id="316429" name="rf37.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5250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1" y="2247468"/>
            <a:ext cx="2743200" cy="2585323"/>
          </a:xfrm>
          <a:prstGeom prst="rect">
            <a:avLst/>
          </a:prstGeom>
        </p:spPr>
        <p:txBody>
          <a:bodyPr wrap="square">
            <a:spAutoFit/>
          </a:bodyPr>
          <a:lstStyle/>
          <a:p>
            <a:r>
              <a:rPr lang="en-US" b="1" dirty="0" smtClean="0">
                <a:solidFill>
                  <a:srgbClr val="C00000"/>
                </a:solidFill>
              </a:rPr>
              <a:t>Sources of error</a:t>
            </a:r>
          </a:p>
          <a:p>
            <a:endParaRPr lang="en-US" dirty="0"/>
          </a:p>
          <a:p>
            <a:pPr marL="285750" indent="-285750">
              <a:buFont typeface="Wingdings" pitchFamily="2" charset="2"/>
              <a:buChar char="§"/>
            </a:pPr>
            <a:r>
              <a:rPr lang="en-US" dirty="0" smtClean="0">
                <a:solidFill>
                  <a:schemeClr val="tx1"/>
                </a:solidFill>
              </a:rPr>
              <a:t>Poor peripheral perfusion</a:t>
            </a:r>
          </a:p>
          <a:p>
            <a:pPr marL="285750" indent="-285750">
              <a:buFont typeface="Wingdings" pitchFamily="2" charset="2"/>
              <a:buChar char="§"/>
            </a:pPr>
            <a:r>
              <a:rPr lang="en-US" dirty="0" smtClean="0"/>
              <a:t>Excessive motion</a:t>
            </a:r>
          </a:p>
          <a:p>
            <a:pPr marL="285750" indent="-285750">
              <a:buFont typeface="Wingdings" pitchFamily="2" charset="2"/>
              <a:buChar char="§"/>
            </a:pPr>
            <a:r>
              <a:rPr lang="en-US" dirty="0" err="1" smtClean="0"/>
              <a:t>Carboxyhaemoglobin</a:t>
            </a:r>
            <a:r>
              <a:rPr lang="en-US" dirty="0" smtClean="0"/>
              <a:t> or </a:t>
            </a:r>
            <a:r>
              <a:rPr lang="en-US" dirty="0" err="1" smtClean="0"/>
              <a:t>methaemoglobin</a:t>
            </a:r>
            <a:endParaRPr lang="en-US" dirty="0" smtClean="0"/>
          </a:p>
          <a:p>
            <a:pPr marL="285750" indent="-285750">
              <a:buFont typeface="Wingdings" pitchFamily="2" charset="2"/>
              <a:buChar char="§"/>
            </a:pPr>
            <a:endParaRPr lang="en-US" dirty="0" smtClean="0">
              <a:solidFill>
                <a:schemeClr val="tx1"/>
              </a:solidFill>
            </a:endParaRPr>
          </a:p>
          <a:p>
            <a:pPr marL="285750" indent="-285750">
              <a:buFont typeface="Wingdings" pitchFamily="2" charset="2"/>
              <a:buChar char="§"/>
            </a:pPr>
            <a:endParaRPr lang="en-US" dirty="0"/>
          </a:p>
        </p:txBody>
      </p:sp>
    </p:spTree>
    <p:extLst>
      <p:ext uri="{BB962C8B-B14F-4D97-AF65-F5344CB8AC3E}">
        <p14:creationId xmlns:p14="http://schemas.microsoft.com/office/powerpoint/2010/main" val="200334088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64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6429"/>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Case 1</a:t>
            </a:r>
          </a:p>
        </p:txBody>
      </p:sp>
      <p:sp>
        <p:nvSpPr>
          <p:cNvPr id="49155" name="Rectangle 3"/>
          <p:cNvSpPr>
            <a:spLocks noGrp="1" noChangeArrowheads="1"/>
          </p:cNvSpPr>
          <p:nvPr>
            <p:ph type="body" idx="1"/>
          </p:nvPr>
        </p:nvSpPr>
        <p:spPr>
          <a:xfrm>
            <a:off x="457200" y="1189037"/>
            <a:ext cx="8229600" cy="4525963"/>
          </a:xfrm>
        </p:spPr>
        <p:txBody>
          <a:bodyPr/>
          <a:lstStyle/>
          <a:p>
            <a:r>
              <a:rPr lang="en-US" sz="2400" dirty="0"/>
              <a:t>A 36 </a:t>
            </a:r>
            <a:r>
              <a:rPr lang="en-US" sz="2400" dirty="0" err="1"/>
              <a:t>yo</a:t>
            </a:r>
            <a:r>
              <a:rPr lang="en-US" sz="2400" dirty="0"/>
              <a:t> man who has had a recent viral illness now is admitted to the ICU with rapidly progressive ascending paralysis (diagnosed as Guillain-Barre Syndrome).  He is breathing shallowly at 36/min and complains of shortness of breath.  His lungs are clear on exam.  CXR shows small lung volumes without infiltrates.  With the patient breathing room air, ABG are obtained.</a:t>
            </a:r>
          </a:p>
          <a:p>
            <a:pPr>
              <a:buFontTx/>
              <a:buNone/>
            </a:pPr>
            <a:r>
              <a:rPr lang="en-US" sz="2400" dirty="0"/>
              <a:t>		</a:t>
            </a:r>
            <a:r>
              <a:rPr lang="en-US" sz="2400" dirty="0" smtClean="0"/>
              <a:t>pH= </a:t>
            </a:r>
            <a:r>
              <a:rPr lang="en-US" sz="2400" dirty="0"/>
              <a:t>7.18</a:t>
            </a:r>
          </a:p>
          <a:p>
            <a:pPr>
              <a:buFontTx/>
              <a:buNone/>
            </a:pPr>
            <a:r>
              <a:rPr lang="en-US" sz="2400" dirty="0"/>
              <a:t>		</a:t>
            </a:r>
            <a:r>
              <a:rPr lang="en-US" sz="2400" dirty="0" smtClean="0"/>
              <a:t>PaCO2= </a:t>
            </a:r>
            <a:r>
              <a:rPr lang="en-US" sz="2400" dirty="0"/>
              <a:t>68 mm </a:t>
            </a:r>
            <a:r>
              <a:rPr lang="en-US" sz="2400" dirty="0" smtClean="0"/>
              <a:t>Hg                        </a:t>
            </a:r>
            <a:endParaRPr lang="en-US" sz="2400" dirty="0"/>
          </a:p>
          <a:p>
            <a:pPr>
              <a:buFontTx/>
              <a:buNone/>
            </a:pPr>
            <a:r>
              <a:rPr lang="en-US" sz="2400" dirty="0"/>
              <a:t>		PaO2 </a:t>
            </a:r>
            <a:r>
              <a:rPr lang="en-US" sz="2400" dirty="0" smtClean="0"/>
              <a:t>=49 </a:t>
            </a:r>
            <a:r>
              <a:rPr lang="en-US" sz="2400" dirty="0"/>
              <a:t>mm </a:t>
            </a:r>
            <a:r>
              <a:rPr lang="en-US" sz="2400" dirty="0" smtClean="0"/>
              <a:t>Hg</a:t>
            </a:r>
          </a:p>
          <a:p>
            <a:pPr>
              <a:buFontTx/>
              <a:buNone/>
            </a:pPr>
            <a:r>
              <a:rPr lang="en-US" sz="2400" dirty="0" smtClean="0"/>
              <a:t>             HCO3=14mmol/l</a:t>
            </a:r>
            <a:endParaRPr lang="en-US" sz="2400" dirty="0"/>
          </a:p>
        </p:txBody>
      </p:sp>
      <p:sp>
        <p:nvSpPr>
          <p:cNvPr id="2" name="Rectangle 1"/>
          <p:cNvSpPr/>
          <p:nvPr/>
        </p:nvSpPr>
        <p:spPr>
          <a:xfrm>
            <a:off x="990600" y="5715000"/>
            <a:ext cx="8001000" cy="95410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800" b="1" dirty="0" smtClean="0"/>
              <a:t>His hypoxemia is due to </a:t>
            </a:r>
            <a:r>
              <a:rPr lang="en-US" sz="2800" b="1" u="sng" dirty="0" smtClean="0"/>
              <a:t>alveolar hypoventilation</a:t>
            </a:r>
          </a:p>
          <a:p>
            <a:r>
              <a:rPr lang="en-US" sz="2800" b="1" dirty="0" smtClean="0"/>
              <a:t>ACUTE RESP FALURE</a:t>
            </a:r>
            <a:endParaRPr lang="en-US" sz="2800" b="1" u="sng" dirty="0"/>
          </a:p>
        </p:txBody>
      </p:sp>
    </p:spTree>
    <p:extLst>
      <p:ext uri="{BB962C8B-B14F-4D97-AF65-F5344CB8AC3E}">
        <p14:creationId xmlns:p14="http://schemas.microsoft.com/office/powerpoint/2010/main" val="93643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additive="base">
                                        <p:cTn id="7"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anim calcmode="lin" valueType="num">
                                      <p:cBhvr additive="base">
                                        <p:cTn id="11"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anim calcmode="lin" valueType="num">
                                      <p:cBhvr additive="base">
                                        <p:cTn id="1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1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anim calcmode="lin" valueType="num">
                                      <p:cBhvr additive="base">
                                        <p:cTn id="19"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z="4000"/>
              <a:t>Endotracheal intubation and positive pressure ventilation</a:t>
            </a:r>
          </a:p>
        </p:txBody>
      </p:sp>
      <p:pic>
        <p:nvPicPr>
          <p:cNvPr id="62468" name="Picture 4" descr="ET tube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377950"/>
            <a:ext cx="4973638" cy="540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1303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z="4000"/>
              <a:t>Indications for intubation and mechanical ventilation</a:t>
            </a:r>
            <a:endParaRPr lang="en-US" sz="3600"/>
          </a:p>
        </p:txBody>
      </p:sp>
      <p:sp>
        <p:nvSpPr>
          <p:cNvPr id="52227" name="Rectangle 3"/>
          <p:cNvSpPr>
            <a:spLocks noGrp="1" noChangeArrowheads="1"/>
          </p:cNvSpPr>
          <p:nvPr>
            <p:ph type="body" idx="1"/>
          </p:nvPr>
        </p:nvSpPr>
        <p:spPr/>
        <p:txBody>
          <a:bodyPr/>
          <a:lstStyle/>
          <a:p>
            <a:r>
              <a:rPr lang="en-US"/>
              <a:t>inability to protect the airway</a:t>
            </a:r>
          </a:p>
          <a:p>
            <a:r>
              <a:rPr lang="en-US"/>
              <a:t>respiratory acidosis (pH&lt;7.2)</a:t>
            </a:r>
          </a:p>
          <a:p>
            <a:r>
              <a:rPr lang="en-US"/>
              <a:t>refractory hypoxemia</a:t>
            </a:r>
          </a:p>
          <a:p>
            <a:r>
              <a:rPr lang="en-US"/>
              <a:t>fatigue/increased metabolic demands</a:t>
            </a:r>
          </a:p>
          <a:p>
            <a:pPr lvl="1"/>
            <a:r>
              <a:rPr lang="en-US"/>
              <a:t>impending respiratory arrest</a:t>
            </a:r>
          </a:p>
          <a:p>
            <a:r>
              <a:rPr lang="en-US"/>
              <a:t>pulmonary toilet</a:t>
            </a:r>
          </a:p>
        </p:txBody>
      </p:sp>
    </p:spTree>
    <p:extLst>
      <p:ext uri="{BB962C8B-B14F-4D97-AF65-F5344CB8AC3E}">
        <p14:creationId xmlns:p14="http://schemas.microsoft.com/office/powerpoint/2010/main" val="1220789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1524000" cy="1143000"/>
          </a:xfrm>
        </p:spPr>
        <p:txBody>
          <a:bodyPr>
            <a:normAutofit/>
          </a:bodyPr>
          <a:lstStyle/>
          <a:p>
            <a:pPr algn="l"/>
            <a:r>
              <a:rPr lang="en-US" sz="2800" dirty="0"/>
              <a:t>Case 2</a:t>
            </a:r>
          </a:p>
        </p:txBody>
      </p:sp>
      <p:sp>
        <p:nvSpPr>
          <p:cNvPr id="69635" name="Rectangle 3"/>
          <p:cNvSpPr>
            <a:spLocks noGrp="1" noChangeArrowheads="1"/>
          </p:cNvSpPr>
          <p:nvPr>
            <p:ph type="body" idx="1"/>
          </p:nvPr>
        </p:nvSpPr>
        <p:spPr>
          <a:xfrm>
            <a:off x="1371600" y="436418"/>
            <a:ext cx="7772400" cy="3380509"/>
          </a:xfrm>
        </p:spPr>
        <p:txBody>
          <a:bodyPr>
            <a:normAutofit/>
          </a:bodyPr>
          <a:lstStyle/>
          <a:p>
            <a:pPr>
              <a:lnSpc>
                <a:spcPct val="90000"/>
              </a:lnSpc>
            </a:pPr>
            <a:r>
              <a:rPr lang="en-US" sz="2400" dirty="0"/>
              <a:t>A 65 </a:t>
            </a:r>
            <a:r>
              <a:rPr lang="en-US" sz="2400" dirty="0" err="1"/>
              <a:t>yo</a:t>
            </a:r>
            <a:r>
              <a:rPr lang="en-US" sz="2400" dirty="0"/>
              <a:t> man has smoked cigarettes for 50 yrs.  He has chronic cough with sputum production and chronic dyspnea on exertion (stops once when climbing 1 flight of stairs).  He is now admitted with several days of increased cough productive of green sputum and is short of breath even at rest.  On exam his breathing is labored (32/min) and his breath sounds are quite distant.  The expiratory phase is greatly prolonged and there are soft wheezes in expiration. </a:t>
            </a:r>
          </a:p>
        </p:txBody>
      </p:sp>
      <p:sp>
        <p:nvSpPr>
          <p:cNvPr id="2" name="Rectangle 1"/>
          <p:cNvSpPr/>
          <p:nvPr/>
        </p:nvSpPr>
        <p:spPr>
          <a:xfrm>
            <a:off x="4419600" y="4717197"/>
            <a:ext cx="2786981"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b="1" dirty="0" smtClean="0">
                <a:solidFill>
                  <a:schemeClr val="tx1"/>
                </a:solidFill>
                <a:sym typeface="Symbol" pitchFamily="18" charset="2"/>
              </a:rPr>
              <a:t>chronic respiratory acidosis</a:t>
            </a:r>
            <a:endParaRPr lang="en-US" dirty="0">
              <a:solidFill>
                <a:schemeClr val="tx1"/>
              </a:solidFill>
            </a:endParaRPr>
          </a:p>
        </p:txBody>
      </p:sp>
      <p:sp>
        <p:nvSpPr>
          <p:cNvPr id="3" name="Rectangle 2"/>
          <p:cNvSpPr/>
          <p:nvPr/>
        </p:nvSpPr>
        <p:spPr>
          <a:xfrm>
            <a:off x="564701" y="3886200"/>
            <a:ext cx="4572000" cy="1938992"/>
          </a:xfrm>
          <a:prstGeom prst="rect">
            <a:avLst/>
          </a:prstGeom>
        </p:spPr>
        <p:txBody>
          <a:bodyPr>
            <a:spAutoFit/>
          </a:bodyPr>
          <a:lstStyle/>
          <a:p>
            <a:pPr lvl="1">
              <a:buFontTx/>
              <a:buNone/>
            </a:pPr>
            <a:r>
              <a:rPr lang="en-US" sz="2400" dirty="0" smtClean="0"/>
              <a:t>pH=7.38</a:t>
            </a:r>
          </a:p>
          <a:p>
            <a:pPr lvl="1">
              <a:buFontTx/>
              <a:buNone/>
            </a:pPr>
            <a:r>
              <a:rPr lang="en-US" sz="2400" dirty="0" smtClean="0"/>
              <a:t>PCO2=48</a:t>
            </a:r>
          </a:p>
          <a:p>
            <a:pPr lvl="1">
              <a:buFontTx/>
              <a:buNone/>
            </a:pPr>
            <a:r>
              <a:rPr lang="en-US" sz="2400" dirty="0" smtClean="0"/>
              <a:t>PO2=48</a:t>
            </a:r>
          </a:p>
          <a:p>
            <a:pPr lvl="1">
              <a:buFontTx/>
              <a:buNone/>
            </a:pPr>
            <a:r>
              <a:rPr lang="en-US" sz="2400" dirty="0" smtClean="0"/>
              <a:t>O2 sat=78%</a:t>
            </a:r>
          </a:p>
          <a:p>
            <a:pPr lvl="1">
              <a:buFontTx/>
              <a:buNone/>
            </a:pPr>
            <a:r>
              <a:rPr lang="en-US" sz="2400" dirty="0" smtClean="0"/>
              <a:t>HC03=38mmol/l</a:t>
            </a:r>
            <a:endParaRPr lang="en-US" sz="2400" dirty="0"/>
          </a:p>
        </p:txBody>
      </p:sp>
      <p:sp>
        <p:nvSpPr>
          <p:cNvPr id="5" name="Rectangle 4"/>
          <p:cNvSpPr/>
          <p:nvPr/>
        </p:nvSpPr>
        <p:spPr>
          <a:xfrm>
            <a:off x="4038600" y="4038600"/>
            <a:ext cx="4572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en-US" b="1" dirty="0" smtClean="0"/>
              <a:t>His hypoxemia is </a:t>
            </a:r>
            <a:r>
              <a:rPr lang="en-US" b="1" u="sng" dirty="0" smtClean="0"/>
              <a:t>predominantly</a:t>
            </a:r>
            <a:r>
              <a:rPr lang="en-US" b="1" dirty="0" smtClean="0"/>
              <a:t> due to V/Q mismatch</a:t>
            </a:r>
            <a:endParaRPr lang="en-US" b="1" dirty="0"/>
          </a:p>
        </p:txBody>
      </p:sp>
    </p:spTree>
    <p:extLst>
      <p:ext uri="{BB962C8B-B14F-4D97-AF65-F5344CB8AC3E}">
        <p14:creationId xmlns:p14="http://schemas.microsoft.com/office/powerpoint/2010/main" val="1772754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Case 2- treatment </a:t>
            </a:r>
          </a:p>
        </p:txBody>
      </p:sp>
      <p:sp>
        <p:nvSpPr>
          <p:cNvPr id="79875" name="Rectangle 3"/>
          <p:cNvSpPr>
            <a:spLocks noGrp="1" noChangeArrowheads="1"/>
          </p:cNvSpPr>
          <p:nvPr>
            <p:ph type="body" idx="1"/>
          </p:nvPr>
        </p:nvSpPr>
        <p:spPr/>
        <p:txBody>
          <a:bodyPr/>
          <a:lstStyle/>
          <a:p>
            <a:r>
              <a:rPr lang="en-US"/>
              <a:t>Supplemental oxygen</a:t>
            </a:r>
          </a:p>
          <a:p>
            <a:pPr lvl="1"/>
            <a:r>
              <a:rPr lang="en-US"/>
              <a:t>Nasal canula</a:t>
            </a:r>
          </a:p>
          <a:p>
            <a:pPr lvl="1"/>
            <a:r>
              <a:rPr lang="en-US"/>
              <a:t>Humidified mask</a:t>
            </a:r>
          </a:p>
          <a:p>
            <a:pPr lvl="1"/>
            <a:r>
              <a:rPr lang="en-US"/>
              <a:t>Venturi mask</a:t>
            </a:r>
          </a:p>
          <a:p>
            <a:pPr lvl="1"/>
            <a:r>
              <a:rPr lang="en-US"/>
              <a:t>Reservoir mask</a:t>
            </a:r>
          </a:p>
          <a:p>
            <a:pPr lvl="1"/>
            <a:r>
              <a:rPr lang="en-US"/>
              <a:t>Endotracheal tube</a:t>
            </a:r>
          </a:p>
          <a:p>
            <a:r>
              <a:rPr lang="en-US"/>
              <a:t>The goal of therapy is to achieve adequate oxygen content for O2 delivery.</a:t>
            </a:r>
          </a:p>
        </p:txBody>
      </p:sp>
    </p:spTree>
    <p:extLst>
      <p:ext uri="{BB962C8B-B14F-4D97-AF65-F5344CB8AC3E}">
        <p14:creationId xmlns:p14="http://schemas.microsoft.com/office/powerpoint/2010/main" val="272636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8991600" cy="6781800"/>
          </a:xfrm>
          <a:prstGeom prst="rect">
            <a:avLst/>
          </a:prstGeom>
        </p:spPr>
      </p:pic>
    </p:spTree>
    <p:extLst>
      <p:ext uri="{BB962C8B-B14F-4D97-AF65-F5344CB8AC3E}">
        <p14:creationId xmlns:p14="http://schemas.microsoft.com/office/powerpoint/2010/main" val="2683493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Case 2 - treatment</a:t>
            </a:r>
          </a:p>
        </p:txBody>
      </p:sp>
      <p:sp>
        <p:nvSpPr>
          <p:cNvPr id="80899" name="Rectangle 3"/>
          <p:cNvSpPr>
            <a:spLocks noGrp="1" noChangeArrowheads="1"/>
          </p:cNvSpPr>
          <p:nvPr>
            <p:ph type="body" idx="1"/>
          </p:nvPr>
        </p:nvSpPr>
        <p:spPr/>
        <p:txBody>
          <a:bodyPr/>
          <a:lstStyle/>
          <a:p>
            <a:pPr lvl="1"/>
            <a:r>
              <a:rPr lang="en-US"/>
              <a:t>The patient received 100% oxygen by reservoir mask and a small dose of medication to help him relax.</a:t>
            </a:r>
          </a:p>
          <a:p>
            <a:pPr lvl="1"/>
            <a:r>
              <a:rPr lang="en-US"/>
              <a:t>One hour later he is hard to arouse and his ABG shows</a:t>
            </a:r>
          </a:p>
          <a:p>
            <a:pPr lvl="1">
              <a:buFontTx/>
              <a:buNone/>
            </a:pPr>
            <a:r>
              <a:rPr lang="en-US"/>
              <a:t>pH 7.25, PaCO2 64, PaO2 310</a:t>
            </a:r>
          </a:p>
          <a:p>
            <a:pPr lvl="2"/>
            <a:r>
              <a:rPr lang="en-US"/>
              <a:t>Has he improved?</a:t>
            </a:r>
          </a:p>
          <a:p>
            <a:pPr lvl="2"/>
            <a:r>
              <a:rPr lang="en-US"/>
              <a:t>What is his acid-base status now?</a:t>
            </a:r>
          </a:p>
          <a:p>
            <a:pPr lvl="2"/>
            <a:r>
              <a:rPr lang="en-US"/>
              <a:t>What happened?</a:t>
            </a:r>
          </a:p>
        </p:txBody>
      </p:sp>
    </p:spTree>
    <p:extLst>
      <p:ext uri="{BB962C8B-B14F-4D97-AF65-F5344CB8AC3E}">
        <p14:creationId xmlns:p14="http://schemas.microsoft.com/office/powerpoint/2010/main" val="20659444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Oxygen therapy</a:t>
            </a:r>
          </a:p>
        </p:txBody>
      </p:sp>
      <p:sp>
        <p:nvSpPr>
          <p:cNvPr id="81923" name="Rectangle 3"/>
          <p:cNvSpPr>
            <a:spLocks noGrp="1" noChangeArrowheads="1"/>
          </p:cNvSpPr>
          <p:nvPr>
            <p:ph type="body" idx="1"/>
          </p:nvPr>
        </p:nvSpPr>
        <p:spPr/>
        <p:txBody>
          <a:bodyPr/>
          <a:lstStyle/>
          <a:p>
            <a:r>
              <a:rPr lang="en-US" sz="2800"/>
              <a:t>Like most other therapies, Oxygen therapy has both benefits and risks</a:t>
            </a:r>
          </a:p>
          <a:p>
            <a:r>
              <a:rPr lang="en-US" sz="2800"/>
              <a:t>Potential complications of oxygen therapy</a:t>
            </a:r>
          </a:p>
          <a:p>
            <a:pPr lvl="1"/>
            <a:r>
              <a:rPr lang="en-US" sz="2400"/>
              <a:t>Acute lung injury</a:t>
            </a:r>
          </a:p>
          <a:p>
            <a:pPr lvl="1"/>
            <a:r>
              <a:rPr lang="en-US" sz="2400"/>
              <a:t>Retrolental fibroplasia</a:t>
            </a:r>
          </a:p>
          <a:p>
            <a:pPr lvl="1"/>
            <a:r>
              <a:rPr lang="en-US" sz="2400"/>
              <a:t>Decreased respiratory drive in individuals with chronic hypercarbia</a:t>
            </a:r>
          </a:p>
          <a:p>
            <a:r>
              <a:rPr lang="en-US" sz="2800"/>
              <a:t>Use the lowest possible FIO2 to achieve adequate O2 saturation for oxygen delivery</a:t>
            </a:r>
          </a:p>
        </p:txBody>
      </p:sp>
    </p:spTree>
    <p:extLst>
      <p:ext uri="{BB962C8B-B14F-4D97-AF65-F5344CB8AC3E}">
        <p14:creationId xmlns:p14="http://schemas.microsoft.com/office/powerpoint/2010/main" val="1154319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Case 3</a:t>
            </a:r>
          </a:p>
        </p:txBody>
      </p:sp>
      <p:sp>
        <p:nvSpPr>
          <p:cNvPr id="83971" name="Rectangle 3"/>
          <p:cNvSpPr>
            <a:spLocks noGrp="1" noChangeArrowheads="1"/>
          </p:cNvSpPr>
          <p:nvPr>
            <p:ph type="body" idx="1"/>
          </p:nvPr>
        </p:nvSpPr>
        <p:spPr>
          <a:xfrm>
            <a:off x="609600" y="1524000"/>
            <a:ext cx="8077200" cy="3459163"/>
          </a:xfrm>
        </p:spPr>
        <p:txBody>
          <a:bodyPr>
            <a:normAutofit/>
          </a:bodyPr>
          <a:lstStyle/>
          <a:p>
            <a:r>
              <a:rPr lang="en-US" sz="2400" dirty="0"/>
              <a:t>A 56 </a:t>
            </a:r>
            <a:r>
              <a:rPr lang="en-US" sz="2400" dirty="0" err="1"/>
              <a:t>yo</a:t>
            </a:r>
            <a:r>
              <a:rPr lang="en-US" sz="2400" dirty="0"/>
              <a:t> man with known coronary artery disease and a prior myocardial infarction has had 1 </a:t>
            </a:r>
            <a:r>
              <a:rPr lang="en-US" sz="2400" dirty="0" err="1"/>
              <a:t>hr</a:t>
            </a:r>
            <a:r>
              <a:rPr lang="en-US" sz="2400" dirty="0"/>
              <a:t> of </a:t>
            </a:r>
            <a:r>
              <a:rPr lang="en-US" sz="2400" dirty="0" err="1"/>
              <a:t>substernal</a:t>
            </a:r>
            <a:r>
              <a:rPr lang="en-US" sz="2400" dirty="0"/>
              <a:t> chest pressure associated with nausea and diaphoresis.  When you first see him, he is sitting upright in obvious distress and is cyanotic.  He is breathing 36/min with short, shallow breaths.  On examination of the chest he has dense inspiratory </a:t>
            </a:r>
            <a:r>
              <a:rPr lang="en-US" sz="2400" dirty="0" err="1"/>
              <a:t>rales</a:t>
            </a:r>
            <a:r>
              <a:rPr lang="en-US" sz="2400" dirty="0"/>
              <a:t> (crackles) half way up his back on both sides.  Cardiac exam reveals faint heart sounds with an S3 gallop.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927" y="4191000"/>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162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Case-3 ABG’s</a:t>
            </a:r>
          </a:p>
        </p:txBody>
      </p:sp>
      <p:graphicFrame>
        <p:nvGraphicFramePr>
          <p:cNvPr id="88117" name="Group 53"/>
          <p:cNvGraphicFramePr>
            <a:graphicFrameLocks noGrp="1"/>
          </p:cNvGraphicFramePr>
          <p:nvPr>
            <p:ph idx="1"/>
          </p:nvPr>
        </p:nvGraphicFramePr>
        <p:xfrm>
          <a:off x="457200" y="1600200"/>
          <a:ext cx="8229600" cy="375094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4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room air</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FIO</a:t>
                      </a:r>
                      <a:r>
                        <a:rPr kumimoji="0" lang="en-US" sz="2000" b="0" i="0" u="none" strike="noStrike" cap="none" normalizeH="0" baseline="0" smtClean="0">
                          <a:ln>
                            <a:noFill/>
                          </a:ln>
                          <a:solidFill>
                            <a:schemeClr val="tx1"/>
                          </a:solidFill>
                          <a:effectLst/>
                          <a:latin typeface="New Century Schlbk"/>
                          <a:cs typeface="Times New Roman" pitchFamily="18" charset="0"/>
                        </a:rPr>
                        <a:t>2</a:t>
                      </a:r>
                      <a:r>
                        <a:rPr kumimoji="0" lang="en-US" sz="2400" b="0" i="0" u="none" strike="noStrike" cap="none" normalizeH="0" baseline="0" smtClean="0">
                          <a:ln>
                            <a:noFill/>
                          </a:ln>
                          <a:solidFill>
                            <a:schemeClr val="tx1"/>
                          </a:solidFill>
                          <a:effectLst/>
                          <a:latin typeface="New Century Schlbk"/>
                          <a:cs typeface="Times New Roman" pitchFamily="18" charset="0"/>
                        </a:rPr>
                        <a:t> = 1.0</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0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pH</a:t>
                      </a:r>
                      <a:endParaRPr kumimoji="0" lang="en-US" sz="4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7.28</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7.27</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01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PCO</a:t>
                      </a:r>
                      <a:r>
                        <a:rPr kumimoji="0" lang="en-US" sz="2000" b="0" i="0" u="none" strike="noStrike" cap="none" normalizeH="0" baseline="0" smtClean="0">
                          <a:ln>
                            <a:noFill/>
                          </a:ln>
                          <a:solidFill>
                            <a:schemeClr val="tx1"/>
                          </a:solidFill>
                          <a:effectLst/>
                          <a:latin typeface="New Century Schlbk"/>
                          <a:cs typeface="Times New Roman" pitchFamily="18" charset="0"/>
                        </a:rPr>
                        <a:t>2</a:t>
                      </a:r>
                      <a:endParaRPr kumimoji="0" lang="en-US" sz="4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32</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33</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0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PO</a:t>
                      </a:r>
                      <a:r>
                        <a:rPr kumimoji="0" lang="en-US" sz="2000" b="0" i="0" u="none" strike="noStrike" cap="none" normalizeH="0" baseline="0" smtClean="0">
                          <a:ln>
                            <a:noFill/>
                          </a:ln>
                          <a:solidFill>
                            <a:schemeClr val="tx1"/>
                          </a:solidFill>
                          <a:effectLst/>
                          <a:latin typeface="New Century Schlbk"/>
                          <a:cs typeface="Times New Roman" pitchFamily="18" charset="0"/>
                        </a:rPr>
                        <a:t>2</a:t>
                      </a:r>
                      <a:endParaRPr kumimoji="0" lang="en-US" sz="4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43</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76</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39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O</a:t>
                      </a:r>
                      <a:r>
                        <a:rPr kumimoji="0" lang="en-US" sz="2000" b="0" i="0" u="none" strike="noStrike" cap="none" normalizeH="0" baseline="0" smtClean="0">
                          <a:ln>
                            <a:noFill/>
                          </a:ln>
                          <a:solidFill>
                            <a:schemeClr val="tx1"/>
                          </a:solidFill>
                          <a:effectLst/>
                          <a:latin typeface="New Century Schlbk"/>
                          <a:cs typeface="Times New Roman" pitchFamily="18" charset="0"/>
                        </a:rPr>
                        <a:t>2</a:t>
                      </a:r>
                      <a:r>
                        <a:rPr kumimoji="0" lang="en-US" sz="2400" b="0" i="0" u="none" strike="noStrike" cap="none" normalizeH="0" baseline="0" smtClean="0">
                          <a:ln>
                            <a:noFill/>
                          </a:ln>
                          <a:solidFill>
                            <a:schemeClr val="tx1"/>
                          </a:solidFill>
                          <a:effectLst/>
                          <a:latin typeface="New Century Schlbk"/>
                          <a:cs typeface="Times New Roman" pitchFamily="18" charset="0"/>
                        </a:rPr>
                        <a:t> sat</a:t>
                      </a:r>
                    </a:p>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endParaRPr kumimoji="0" lang="en-US" sz="2400" b="0" i="0" u="none" strike="noStrike" cap="none" normalizeH="0" baseline="0" smtClean="0">
                        <a:ln>
                          <a:noFill/>
                        </a:ln>
                        <a:solidFill>
                          <a:schemeClr val="tx1"/>
                        </a:solidFill>
                        <a:effectLst/>
                        <a:latin typeface="New Century Schlbk"/>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A-aO2 gradient</a:t>
                      </a:r>
                      <a:endParaRPr kumimoji="0" lang="en-US" sz="4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72%</a:t>
                      </a:r>
                    </a:p>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endParaRPr kumimoji="0" lang="en-US" sz="2400" b="0" i="0" u="none" strike="noStrike" cap="none" normalizeH="0" baseline="0" smtClean="0">
                        <a:ln>
                          <a:noFill/>
                        </a:ln>
                        <a:solidFill>
                          <a:schemeClr val="tx1"/>
                        </a:solidFill>
                        <a:effectLst/>
                        <a:latin typeface="New Century Schlbk"/>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66 mmHg</a:t>
                      </a: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r>
                        <a:rPr kumimoji="0" lang="en-US" sz="2400" b="0" i="0" u="none" strike="noStrike" cap="none" normalizeH="0" baseline="0" smtClean="0">
                          <a:ln>
                            <a:noFill/>
                          </a:ln>
                          <a:solidFill>
                            <a:schemeClr val="tx1"/>
                          </a:solidFill>
                          <a:effectLst/>
                          <a:latin typeface="New Century Schlbk"/>
                          <a:cs typeface="Times New Roman" pitchFamily="18" charset="0"/>
                        </a:rPr>
                        <a:t>95%</a:t>
                      </a:r>
                    </a:p>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914400" algn="l"/>
                        </a:tabLst>
                      </a:pPr>
                      <a:endParaRPr kumimoji="0" lang="en-US" sz="40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8112" name="Text Box 48"/>
          <p:cNvSpPr txBox="1">
            <a:spLocks noChangeArrowheads="1"/>
          </p:cNvSpPr>
          <p:nvPr/>
        </p:nvSpPr>
        <p:spPr bwMode="auto">
          <a:xfrm>
            <a:off x="1905000" y="5562600"/>
            <a:ext cx="4603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Mechanism of hypoxemia  </a:t>
            </a:r>
            <a:r>
              <a:rPr lang="en-US" sz="2400" dirty="0">
                <a:sym typeface="Symbol" pitchFamily="18" charset="2"/>
              </a:rPr>
              <a:t></a:t>
            </a:r>
            <a:r>
              <a:rPr lang="en-US" sz="2400" dirty="0"/>
              <a:t> </a:t>
            </a:r>
            <a:r>
              <a:rPr lang="en-US" sz="2400" dirty="0" smtClean="0"/>
              <a:t>shunt</a:t>
            </a:r>
          </a:p>
          <a:p>
            <a:r>
              <a:rPr lang="en-US" sz="2400" dirty="0" smtClean="0"/>
              <a:t> CARDIOGEN PULMONARY EDEM</a:t>
            </a:r>
            <a:endParaRPr lang="en-US" sz="2400" dirty="0"/>
          </a:p>
        </p:txBody>
      </p:sp>
    </p:spTree>
    <p:extLst>
      <p:ext uri="{BB962C8B-B14F-4D97-AF65-F5344CB8AC3E}">
        <p14:creationId xmlns:p14="http://schemas.microsoft.com/office/powerpoint/2010/main" val="204923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112"/>
                                        </p:tgtEl>
                                        <p:attrNameLst>
                                          <p:attrName>style.visibility</p:attrName>
                                        </p:attrNameLst>
                                      </p:cBhvr>
                                      <p:to>
                                        <p:strVal val="visible"/>
                                      </p:to>
                                    </p:set>
                                    <p:anim calcmode="lin" valueType="num">
                                      <p:cBhvr additive="base">
                                        <p:cTn id="7" dur="500" fill="hold"/>
                                        <p:tgtEl>
                                          <p:spTgt spid="88112"/>
                                        </p:tgtEl>
                                        <p:attrNameLst>
                                          <p:attrName>ppt_x</p:attrName>
                                        </p:attrNameLst>
                                      </p:cBhvr>
                                      <p:tavLst>
                                        <p:tav tm="0">
                                          <p:val>
                                            <p:strVal val="#ppt_x"/>
                                          </p:val>
                                        </p:tav>
                                        <p:tav tm="100000">
                                          <p:val>
                                            <p:strVal val="#ppt_x"/>
                                          </p:val>
                                        </p:tav>
                                      </p:tavLst>
                                    </p:anim>
                                    <p:anim calcmode="lin" valueType="num">
                                      <p:cBhvr additive="base">
                                        <p:cTn id="8" dur="500" fill="hold"/>
                                        <p:tgtEl>
                                          <p:spTgt spid="88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sz="4000"/>
              <a:t>Respiratory physiology of congestive heart failure</a:t>
            </a:r>
          </a:p>
        </p:txBody>
      </p:sp>
      <p:sp>
        <p:nvSpPr>
          <p:cNvPr id="91139" name="Rectangle 3"/>
          <p:cNvSpPr>
            <a:spLocks noGrp="1" noChangeArrowheads="1"/>
          </p:cNvSpPr>
          <p:nvPr>
            <p:ph type="body" idx="1"/>
          </p:nvPr>
        </p:nvSpPr>
        <p:spPr/>
        <p:txBody>
          <a:bodyPr/>
          <a:lstStyle/>
          <a:p>
            <a:pPr>
              <a:lnSpc>
                <a:spcPct val="90000"/>
              </a:lnSpc>
            </a:pPr>
            <a:r>
              <a:rPr lang="en-US" sz="2800" u="sng"/>
              <a:t>Vascular congestion</a:t>
            </a:r>
            <a:r>
              <a:rPr lang="en-US" sz="2800"/>
              <a:t> – increased capillary blood volume, mild bronchoconstriction, mild decrease in lung compliance; PaO2 normal or even increased</a:t>
            </a:r>
          </a:p>
          <a:p>
            <a:pPr>
              <a:lnSpc>
                <a:spcPct val="90000"/>
              </a:lnSpc>
            </a:pPr>
            <a:r>
              <a:rPr lang="en-US" sz="2800" u="sng"/>
              <a:t>Interstitial edema</a:t>
            </a:r>
            <a:r>
              <a:rPr lang="en-US" sz="2800"/>
              <a:t> – decreased compliance and lung volumes, worsening dyspnea, V/Q abnormality and widened A-a O2 gradient</a:t>
            </a:r>
          </a:p>
          <a:p>
            <a:pPr>
              <a:lnSpc>
                <a:spcPct val="90000"/>
              </a:lnSpc>
            </a:pPr>
            <a:r>
              <a:rPr lang="en-US" sz="2800" u="sng"/>
              <a:t>Alveolar flooding</a:t>
            </a:r>
            <a:r>
              <a:rPr lang="en-US" sz="2800"/>
              <a:t> – lung units that are perfused but not ventilated, shunt physiology with profound gas exchange abnormalities, decreased compliance and lung volumes</a:t>
            </a:r>
          </a:p>
        </p:txBody>
      </p:sp>
    </p:spTree>
    <p:extLst>
      <p:ext uri="{BB962C8B-B14F-4D97-AF65-F5344CB8AC3E}">
        <p14:creationId xmlns:p14="http://schemas.microsoft.com/office/powerpoint/2010/main" val="16813835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4000"/>
              <a:t>Treatment of cardiogenic pulmonary edema</a:t>
            </a:r>
          </a:p>
        </p:txBody>
      </p:sp>
      <p:sp>
        <p:nvSpPr>
          <p:cNvPr id="95235" name="Rectangle 3"/>
          <p:cNvSpPr>
            <a:spLocks noGrp="1" noChangeArrowheads="1"/>
          </p:cNvSpPr>
          <p:nvPr>
            <p:ph type="body" idx="1"/>
          </p:nvPr>
        </p:nvSpPr>
        <p:spPr/>
        <p:txBody>
          <a:bodyPr/>
          <a:lstStyle/>
          <a:p>
            <a:pPr>
              <a:lnSpc>
                <a:spcPct val="90000"/>
              </a:lnSpc>
            </a:pPr>
            <a:r>
              <a:rPr lang="en-US" sz="2800"/>
              <a:t>Correct the problem with left ventricular function</a:t>
            </a:r>
          </a:p>
          <a:p>
            <a:pPr lvl="1">
              <a:lnSpc>
                <a:spcPct val="90000"/>
              </a:lnSpc>
            </a:pPr>
            <a:r>
              <a:rPr lang="en-US" sz="2400"/>
              <a:t>Diruetics</a:t>
            </a:r>
          </a:p>
          <a:p>
            <a:pPr lvl="1">
              <a:lnSpc>
                <a:spcPct val="90000"/>
              </a:lnSpc>
            </a:pPr>
            <a:r>
              <a:rPr lang="en-US" sz="2400"/>
              <a:t>Nitrates</a:t>
            </a:r>
          </a:p>
          <a:p>
            <a:pPr lvl="1">
              <a:lnSpc>
                <a:spcPct val="90000"/>
              </a:lnSpc>
            </a:pPr>
            <a:r>
              <a:rPr lang="en-US" sz="2400"/>
              <a:t>Vasodilators</a:t>
            </a:r>
          </a:p>
          <a:p>
            <a:pPr lvl="1">
              <a:lnSpc>
                <a:spcPct val="90000"/>
              </a:lnSpc>
            </a:pPr>
            <a:r>
              <a:rPr lang="en-US" sz="2400"/>
              <a:t>Thrombolytics, etc.</a:t>
            </a:r>
          </a:p>
          <a:p>
            <a:pPr>
              <a:lnSpc>
                <a:spcPct val="90000"/>
              </a:lnSpc>
            </a:pPr>
            <a:r>
              <a:rPr lang="en-US" sz="2800"/>
              <a:t>Decrease work of breathing</a:t>
            </a:r>
          </a:p>
          <a:p>
            <a:pPr lvl="1">
              <a:lnSpc>
                <a:spcPct val="90000"/>
              </a:lnSpc>
            </a:pPr>
            <a:r>
              <a:rPr lang="en-US" sz="2400"/>
              <a:t>Ventilatory support</a:t>
            </a:r>
          </a:p>
          <a:p>
            <a:pPr>
              <a:lnSpc>
                <a:spcPct val="90000"/>
              </a:lnSpc>
            </a:pPr>
            <a:r>
              <a:rPr lang="en-US" sz="2800"/>
              <a:t>Improve oxygenation</a:t>
            </a:r>
          </a:p>
          <a:p>
            <a:pPr lvl="1">
              <a:lnSpc>
                <a:spcPct val="90000"/>
              </a:lnSpc>
            </a:pPr>
            <a:r>
              <a:rPr lang="en-US" sz="2400"/>
              <a:t>Supplemental oxygen</a:t>
            </a:r>
          </a:p>
          <a:p>
            <a:pPr lvl="1">
              <a:lnSpc>
                <a:spcPct val="90000"/>
              </a:lnSpc>
            </a:pPr>
            <a:r>
              <a:rPr lang="en-US" sz="2400"/>
              <a:t>Mechanical ventilation</a:t>
            </a:r>
          </a:p>
        </p:txBody>
      </p:sp>
    </p:spTree>
    <p:extLst>
      <p:ext uri="{BB962C8B-B14F-4D97-AF65-F5344CB8AC3E}">
        <p14:creationId xmlns:p14="http://schemas.microsoft.com/office/powerpoint/2010/main" val="1813690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smtClean="0"/>
              <a:t>Distinction between Noncardiogenic (ARDS) and Cardiogenic pulmonary edema</a:t>
            </a:r>
            <a:r>
              <a:rPr lang="en-US" sz="3800" smtClean="0"/>
              <a:t> </a:t>
            </a:r>
          </a:p>
        </p:txBody>
      </p:sp>
      <p:sp>
        <p:nvSpPr>
          <p:cNvPr id="28675" name="Rectangle 3"/>
          <p:cNvSpPr>
            <a:spLocks noGrp="1" noChangeArrowheads="1"/>
          </p:cNvSpPr>
          <p:nvPr>
            <p:ph type="body" sz="half" idx="1"/>
          </p:nvPr>
        </p:nvSpPr>
        <p:spPr>
          <a:xfrm>
            <a:off x="914400" y="1600200"/>
            <a:ext cx="3810000" cy="5257800"/>
          </a:xfrm>
        </p:spPr>
        <p:txBody>
          <a:bodyPr/>
          <a:lstStyle/>
          <a:p>
            <a:pPr>
              <a:lnSpc>
                <a:spcPct val="90000"/>
              </a:lnSpc>
            </a:pPr>
            <a:r>
              <a:rPr lang="en-US" sz="2400" smtClean="0">
                <a:solidFill>
                  <a:srgbClr val="FF3300"/>
                </a:solidFill>
                <a:latin typeface="Times New Roman" pitchFamily="18" charset="0"/>
                <a:cs typeface="Times New Roman" pitchFamily="18" charset="0"/>
              </a:rPr>
              <a:t>ARDS</a:t>
            </a:r>
          </a:p>
          <a:p>
            <a:pPr>
              <a:lnSpc>
                <a:spcPct val="90000"/>
              </a:lnSpc>
            </a:pPr>
            <a:r>
              <a:rPr lang="en-US" sz="2400" smtClean="0">
                <a:latin typeface="Times New Roman" pitchFamily="18" charset="0"/>
                <a:cs typeface="Times New Roman" pitchFamily="18" charset="0"/>
              </a:rPr>
              <a:t>Tachypnea, dyspnea, crackles </a:t>
            </a:r>
          </a:p>
          <a:p>
            <a:pPr>
              <a:lnSpc>
                <a:spcPct val="90000"/>
              </a:lnSpc>
            </a:pPr>
            <a:r>
              <a:rPr lang="en-US" sz="2400" smtClean="0">
                <a:latin typeface="Times New Roman" pitchFamily="18" charset="0"/>
                <a:cs typeface="Times New Roman" pitchFamily="18" charset="0"/>
              </a:rPr>
              <a:t>Aspiration, sepsis</a:t>
            </a:r>
          </a:p>
          <a:p>
            <a:pPr>
              <a:lnSpc>
                <a:spcPct val="90000"/>
              </a:lnSpc>
            </a:pPr>
            <a:r>
              <a:rPr lang="en-US" sz="2400" smtClean="0">
                <a:latin typeface="Times New Roman" pitchFamily="18" charset="0"/>
                <a:cs typeface="Times New Roman" pitchFamily="18" charset="0"/>
              </a:rPr>
              <a:t>3 to 4 quadrant of alveolar flooding with normal heart size, systolic, diastolic function</a:t>
            </a:r>
          </a:p>
          <a:p>
            <a:pPr>
              <a:lnSpc>
                <a:spcPct val="90000"/>
              </a:lnSpc>
            </a:pPr>
            <a:r>
              <a:rPr lang="en-US" sz="2400" smtClean="0">
                <a:latin typeface="Times New Roman" pitchFamily="18" charset="0"/>
                <a:cs typeface="Times New Roman" pitchFamily="18" charset="0"/>
              </a:rPr>
              <a:t>Decreased compliance</a:t>
            </a:r>
          </a:p>
          <a:p>
            <a:pPr>
              <a:lnSpc>
                <a:spcPct val="90000"/>
              </a:lnSpc>
            </a:pPr>
            <a:r>
              <a:rPr lang="en-US" sz="2400" smtClean="0">
                <a:latin typeface="Times New Roman" pitchFamily="18" charset="0"/>
                <a:cs typeface="Times New Roman" pitchFamily="18" charset="0"/>
              </a:rPr>
              <a:t>Severe hypoxemia refractory to O2 therapy</a:t>
            </a:r>
          </a:p>
          <a:p>
            <a:pPr>
              <a:lnSpc>
                <a:spcPct val="90000"/>
              </a:lnSpc>
            </a:pPr>
            <a:r>
              <a:rPr lang="en-US" sz="2400" smtClean="0">
                <a:latin typeface="Times New Roman" pitchFamily="18" charset="0"/>
                <a:cs typeface="Times New Roman" pitchFamily="18" charset="0"/>
              </a:rPr>
              <a:t>PCWP is normal &lt;18 mm Hg</a:t>
            </a:r>
          </a:p>
          <a:p>
            <a:pPr>
              <a:lnSpc>
                <a:spcPct val="90000"/>
              </a:lnSpc>
            </a:pPr>
            <a:endParaRPr lang="en-US" sz="2400" smtClean="0">
              <a:latin typeface="Times New Roman" pitchFamily="18" charset="0"/>
              <a:cs typeface="Times New Roman" pitchFamily="18" charset="0"/>
            </a:endParaRPr>
          </a:p>
        </p:txBody>
      </p:sp>
      <p:sp>
        <p:nvSpPr>
          <p:cNvPr id="28676" name="Rectangle 4"/>
          <p:cNvSpPr>
            <a:spLocks noGrp="1" noChangeArrowheads="1"/>
          </p:cNvSpPr>
          <p:nvPr>
            <p:ph type="body" sz="half" idx="2"/>
          </p:nvPr>
        </p:nvSpPr>
        <p:spPr>
          <a:xfrm>
            <a:off x="4876800" y="1600200"/>
            <a:ext cx="3810000" cy="5105400"/>
          </a:xfrm>
        </p:spPr>
        <p:txBody>
          <a:bodyPr/>
          <a:lstStyle/>
          <a:p>
            <a:pPr>
              <a:lnSpc>
                <a:spcPct val="90000"/>
              </a:lnSpc>
            </a:pPr>
            <a:r>
              <a:rPr lang="en-US" sz="2400" smtClean="0">
                <a:solidFill>
                  <a:srgbClr val="FF3300"/>
                </a:solidFill>
                <a:latin typeface="Times New Roman" pitchFamily="18" charset="0"/>
                <a:cs typeface="Times New Roman" pitchFamily="18" charset="0"/>
              </a:rPr>
              <a:t>Cardiogenic edema</a:t>
            </a:r>
            <a:r>
              <a:rPr lang="en-US" sz="2400" smtClean="0">
                <a:solidFill>
                  <a:srgbClr val="FF3300"/>
                </a:solidFill>
              </a:rPr>
              <a:t> </a:t>
            </a:r>
          </a:p>
          <a:p>
            <a:pPr>
              <a:lnSpc>
                <a:spcPct val="90000"/>
              </a:lnSpc>
            </a:pPr>
            <a:r>
              <a:rPr lang="en-US" sz="2400" smtClean="0">
                <a:latin typeface="Times New Roman" pitchFamily="18" charset="0"/>
                <a:cs typeface="Times New Roman" pitchFamily="18" charset="0"/>
              </a:rPr>
              <a:t>Tachypnea, dyspnea, crackles</a:t>
            </a:r>
          </a:p>
          <a:p>
            <a:pPr>
              <a:lnSpc>
                <a:spcPct val="90000"/>
              </a:lnSpc>
            </a:pPr>
            <a:r>
              <a:rPr lang="en-US" sz="2400" smtClean="0">
                <a:latin typeface="Times New Roman" pitchFamily="18" charset="0"/>
                <a:cs typeface="Times New Roman" pitchFamily="18" charset="0"/>
              </a:rPr>
              <a:t>Lt ventricular dysfunction, valvular disease, IHD</a:t>
            </a:r>
          </a:p>
          <a:p>
            <a:pPr>
              <a:lnSpc>
                <a:spcPct val="90000"/>
              </a:lnSpc>
            </a:pPr>
            <a:r>
              <a:rPr lang="en-US" sz="2400" smtClean="0">
                <a:latin typeface="Times New Roman" pitchFamily="18" charset="0"/>
                <a:cs typeface="Times New Roman" pitchFamily="18" charset="0"/>
              </a:rPr>
              <a:t>Cardiomegaly, vascular redistribution, pleural effusion, perihilar bat-wing distribution of infiltrate</a:t>
            </a:r>
          </a:p>
          <a:p>
            <a:pPr>
              <a:lnSpc>
                <a:spcPct val="90000"/>
              </a:lnSpc>
            </a:pPr>
            <a:r>
              <a:rPr lang="en-US" sz="2400" smtClean="0">
                <a:latin typeface="Times New Roman" pitchFamily="18" charset="0"/>
                <a:cs typeface="Times New Roman" pitchFamily="18" charset="0"/>
              </a:rPr>
              <a:t>Hypoxemia improved on high flow O2</a:t>
            </a:r>
          </a:p>
          <a:p>
            <a:pPr>
              <a:lnSpc>
                <a:spcPct val="90000"/>
              </a:lnSpc>
            </a:pPr>
            <a:r>
              <a:rPr lang="en-US" sz="2400" smtClean="0">
                <a:latin typeface="Times New Roman" pitchFamily="18" charset="0"/>
                <a:cs typeface="Times New Roman" pitchFamily="18" charset="0"/>
              </a:rPr>
              <a:t>PCWP is High &gt;18 mmHg</a:t>
            </a:r>
          </a:p>
        </p:txBody>
      </p:sp>
    </p:spTree>
    <p:extLst>
      <p:ext uri="{BB962C8B-B14F-4D97-AF65-F5344CB8AC3E}">
        <p14:creationId xmlns:p14="http://schemas.microsoft.com/office/powerpoint/2010/main" val="1961721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Management of ARF</a:t>
            </a:r>
          </a:p>
        </p:txBody>
      </p:sp>
      <p:sp>
        <p:nvSpPr>
          <p:cNvPr id="30723" name="Rectangle 3"/>
          <p:cNvSpPr>
            <a:spLocks noGrp="1" noChangeArrowheads="1"/>
          </p:cNvSpPr>
          <p:nvPr>
            <p:ph type="body" sz="half" idx="1"/>
          </p:nvPr>
        </p:nvSpPr>
        <p:spPr>
          <a:xfrm>
            <a:off x="0" y="1600200"/>
            <a:ext cx="5562600" cy="4530725"/>
          </a:xfrm>
        </p:spPr>
        <p:txBody>
          <a:bodyPr/>
          <a:lstStyle/>
          <a:p>
            <a:r>
              <a:rPr lang="en-US" sz="2400" smtClean="0">
                <a:solidFill>
                  <a:srgbClr val="0066FF"/>
                </a:solidFill>
                <a:latin typeface="Times New Roman" pitchFamily="18" charset="0"/>
                <a:cs typeface="Times New Roman" pitchFamily="18" charset="0"/>
              </a:rPr>
              <a:t>ICU admition</a:t>
            </a:r>
          </a:p>
          <a:p>
            <a:r>
              <a:rPr lang="en-US" sz="2400" smtClean="0">
                <a:solidFill>
                  <a:srgbClr val="FF3300"/>
                </a:solidFill>
                <a:latin typeface="Times New Roman" pitchFamily="18" charset="0"/>
                <a:cs typeface="Times New Roman" pitchFamily="18" charset="0"/>
              </a:rPr>
              <a:t>1 -Airway management</a:t>
            </a:r>
          </a:p>
          <a:p>
            <a:pPr lvl="1"/>
            <a:r>
              <a:rPr lang="en-US" sz="2200" smtClean="0">
                <a:latin typeface="Times New Roman" pitchFamily="18" charset="0"/>
                <a:cs typeface="Times New Roman" pitchFamily="18" charset="0"/>
              </a:rPr>
              <a:t>Endotracheal intubation: </a:t>
            </a:r>
          </a:p>
          <a:p>
            <a:pPr lvl="2"/>
            <a:r>
              <a:rPr lang="en-US" sz="2400" smtClean="0">
                <a:latin typeface="Times New Roman" pitchFamily="18" charset="0"/>
                <a:cs typeface="Times New Roman" pitchFamily="18" charset="0"/>
              </a:rPr>
              <a:t>Indications</a:t>
            </a:r>
          </a:p>
          <a:p>
            <a:pPr lvl="3"/>
            <a:r>
              <a:rPr lang="en-US" sz="2400" smtClean="0">
                <a:latin typeface="Times New Roman" pitchFamily="18" charset="0"/>
                <a:cs typeface="Times New Roman" pitchFamily="18" charset="0"/>
              </a:rPr>
              <a:t>Severe Hypoxemia</a:t>
            </a:r>
          </a:p>
          <a:p>
            <a:pPr lvl="3"/>
            <a:r>
              <a:rPr lang="en-US" sz="2400" smtClean="0">
                <a:latin typeface="Times New Roman" pitchFamily="18" charset="0"/>
                <a:cs typeface="Times New Roman" pitchFamily="18" charset="0"/>
              </a:rPr>
              <a:t>Altered mental status</a:t>
            </a:r>
          </a:p>
          <a:p>
            <a:pPr lvl="1"/>
            <a:r>
              <a:rPr lang="en-US" smtClean="0">
                <a:latin typeface="Times New Roman" pitchFamily="18" charset="0"/>
                <a:cs typeface="Times New Roman" pitchFamily="18" charset="0"/>
              </a:rPr>
              <a:t>Importance </a:t>
            </a:r>
          </a:p>
          <a:p>
            <a:pPr lvl="2"/>
            <a:r>
              <a:rPr lang="en-US" sz="2400" smtClean="0">
                <a:latin typeface="Times New Roman" pitchFamily="18" charset="0"/>
                <a:cs typeface="Times New Roman" pitchFamily="18" charset="0"/>
              </a:rPr>
              <a:t>precise O2 delivery to the lungs </a:t>
            </a:r>
          </a:p>
          <a:p>
            <a:pPr lvl="2"/>
            <a:r>
              <a:rPr lang="en-US" sz="2400" smtClean="0">
                <a:latin typeface="Times New Roman" pitchFamily="18" charset="0"/>
                <a:cs typeface="Times New Roman" pitchFamily="18" charset="0"/>
              </a:rPr>
              <a:t>remove secretion</a:t>
            </a:r>
          </a:p>
          <a:p>
            <a:pPr lvl="2"/>
            <a:r>
              <a:rPr lang="en-US" sz="2400" smtClean="0">
                <a:latin typeface="Times New Roman" pitchFamily="18" charset="0"/>
                <a:cs typeface="Times New Roman" pitchFamily="18" charset="0"/>
              </a:rPr>
              <a:t>ensures adequate ventilation</a:t>
            </a:r>
          </a:p>
        </p:txBody>
      </p:sp>
      <p:pic>
        <p:nvPicPr>
          <p:cNvPr id="30724" name="Picture 5" descr="chapter1_3"/>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257800" y="1524000"/>
            <a:ext cx="3886200" cy="4800600"/>
          </a:xfrm>
          <a:noFill/>
        </p:spPr>
      </p:pic>
    </p:spTree>
    <p:extLst>
      <p:ext uri="{BB962C8B-B14F-4D97-AF65-F5344CB8AC3E}">
        <p14:creationId xmlns:p14="http://schemas.microsoft.com/office/powerpoint/2010/main" val="907572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smtClean="0"/>
              <a:t>Management of ARF</a:t>
            </a:r>
          </a:p>
        </p:txBody>
      </p:sp>
      <p:sp>
        <p:nvSpPr>
          <p:cNvPr id="31747" name="Rectangle 5"/>
          <p:cNvSpPr>
            <a:spLocks noGrp="1" noChangeArrowheads="1"/>
          </p:cNvSpPr>
          <p:nvPr>
            <p:ph type="body" sz="half" idx="1"/>
          </p:nvPr>
        </p:nvSpPr>
        <p:spPr>
          <a:xfrm>
            <a:off x="685800" y="1600200"/>
            <a:ext cx="4191000" cy="4876800"/>
          </a:xfrm>
        </p:spPr>
        <p:txBody>
          <a:bodyPr/>
          <a:lstStyle/>
          <a:p>
            <a:r>
              <a:rPr lang="en-US" sz="2400" smtClean="0">
                <a:solidFill>
                  <a:srgbClr val="0066FF"/>
                </a:solidFill>
                <a:latin typeface="Times New Roman" pitchFamily="18" charset="0"/>
                <a:cs typeface="Times New Roman" pitchFamily="18" charset="0"/>
              </a:rPr>
              <a:t>2 -Correction of hypoxemia</a:t>
            </a:r>
          </a:p>
          <a:p>
            <a:pPr lvl="1"/>
            <a:r>
              <a:rPr lang="en-US" smtClean="0">
                <a:latin typeface="Times New Roman" pitchFamily="18" charset="0"/>
                <a:cs typeface="Times New Roman" pitchFamily="18" charset="0"/>
              </a:rPr>
              <a:t>O2 administration via nasal prongs, face mask, intubation and Mechanical ventilation</a:t>
            </a:r>
          </a:p>
          <a:p>
            <a:pPr lvl="1"/>
            <a:r>
              <a:rPr lang="en-US" smtClean="0">
                <a:latin typeface="Times New Roman" pitchFamily="18" charset="0"/>
                <a:cs typeface="Times New Roman" pitchFamily="18" charset="0"/>
              </a:rPr>
              <a:t>Goal: Adequate O2 delivery to tissues</a:t>
            </a:r>
          </a:p>
          <a:p>
            <a:pPr lvl="1"/>
            <a:r>
              <a:rPr lang="en-US" smtClean="0">
                <a:latin typeface="Times New Roman" pitchFamily="18" charset="0"/>
                <a:cs typeface="Times New Roman" pitchFamily="18" charset="0"/>
              </a:rPr>
              <a:t>PaO2 = &gt; 60 mmHg</a:t>
            </a:r>
          </a:p>
          <a:p>
            <a:pPr lvl="1"/>
            <a:r>
              <a:rPr lang="en-US" smtClean="0">
                <a:latin typeface="Times New Roman" pitchFamily="18" charset="0"/>
                <a:cs typeface="Times New Roman" pitchFamily="18" charset="0"/>
              </a:rPr>
              <a:t> Arterial O2 saturation &gt;90%</a:t>
            </a:r>
          </a:p>
          <a:p>
            <a:pPr lvl="1">
              <a:buFont typeface="Wingdings" pitchFamily="2" charset="2"/>
              <a:buNone/>
            </a:pPr>
            <a:endParaRPr lang="en-US" sz="2200" smtClean="0"/>
          </a:p>
        </p:txBody>
      </p:sp>
      <p:pic>
        <p:nvPicPr>
          <p:cNvPr id="31748" name="Picture 5" descr="14082_1408MED2011-02"/>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953000" y="1371600"/>
            <a:ext cx="4191000" cy="4876800"/>
          </a:xfrm>
          <a:noFill/>
        </p:spPr>
      </p:pic>
    </p:spTree>
    <p:extLst>
      <p:ext uri="{BB962C8B-B14F-4D97-AF65-F5344CB8AC3E}">
        <p14:creationId xmlns:p14="http://schemas.microsoft.com/office/powerpoint/2010/main" val="1450696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Management of ARF</a:t>
            </a:r>
          </a:p>
        </p:txBody>
      </p:sp>
      <p:sp>
        <p:nvSpPr>
          <p:cNvPr id="34819" name="Rectangle 4"/>
          <p:cNvSpPr>
            <a:spLocks noGrp="1" noChangeArrowheads="1"/>
          </p:cNvSpPr>
          <p:nvPr>
            <p:ph type="body" sz="half" idx="1"/>
          </p:nvPr>
        </p:nvSpPr>
        <p:spPr>
          <a:xfrm>
            <a:off x="685800" y="1600200"/>
            <a:ext cx="4038600" cy="4530725"/>
          </a:xfrm>
        </p:spPr>
        <p:txBody>
          <a:bodyPr/>
          <a:lstStyle/>
          <a:p>
            <a:r>
              <a:rPr lang="en-US" smtClean="0">
                <a:latin typeface="Times New Roman" pitchFamily="18" charset="0"/>
                <a:cs typeface="Times New Roman" pitchFamily="18" charset="0"/>
              </a:rPr>
              <a:t>4 – </a:t>
            </a:r>
            <a:r>
              <a:rPr lang="en-US" smtClean="0">
                <a:solidFill>
                  <a:srgbClr val="0066FF"/>
                </a:solidFill>
                <a:latin typeface="Times New Roman" pitchFamily="18" charset="0"/>
                <a:cs typeface="Times New Roman" pitchFamily="18" charset="0"/>
              </a:rPr>
              <a:t>Mechanical ventilation</a:t>
            </a:r>
          </a:p>
          <a:p>
            <a:r>
              <a:rPr lang="en-US" sz="2400" smtClean="0">
                <a:solidFill>
                  <a:srgbClr val="FF3300"/>
                </a:solidFill>
                <a:latin typeface="Times New Roman" pitchFamily="18" charset="0"/>
                <a:cs typeface="Times New Roman" pitchFamily="18" charset="0"/>
              </a:rPr>
              <a:t>Indications</a:t>
            </a:r>
          </a:p>
          <a:p>
            <a:pPr lvl="1"/>
            <a:r>
              <a:rPr lang="en-US" smtClean="0">
                <a:latin typeface="Times New Roman" pitchFamily="18" charset="0"/>
                <a:cs typeface="Times New Roman" pitchFamily="18" charset="0"/>
              </a:rPr>
              <a:t>Persistence hypoxemia despite O2supply</a:t>
            </a:r>
          </a:p>
          <a:p>
            <a:pPr lvl="1"/>
            <a:r>
              <a:rPr lang="en-US" smtClean="0">
                <a:latin typeface="Times New Roman" pitchFamily="18" charset="0"/>
                <a:cs typeface="Times New Roman" pitchFamily="18" charset="0"/>
              </a:rPr>
              <a:t>Decreased level of consciousness</a:t>
            </a:r>
          </a:p>
          <a:p>
            <a:pPr lvl="1"/>
            <a:r>
              <a:rPr lang="en-US" smtClean="0">
                <a:latin typeface="Times New Roman" pitchFamily="18" charset="0"/>
                <a:cs typeface="Times New Roman" pitchFamily="18" charset="0"/>
              </a:rPr>
              <a:t>Hypercapnia with severe acidosis (pH&lt; 7.2)</a:t>
            </a:r>
          </a:p>
          <a:p>
            <a:pPr lvl="1"/>
            <a:endParaRPr lang="en-US" smtClean="0">
              <a:latin typeface="Times New Roman" pitchFamily="18" charset="0"/>
              <a:cs typeface="Times New Roman" pitchFamily="18" charset="0"/>
            </a:endParaRPr>
          </a:p>
          <a:p>
            <a:endParaRPr lang="en-US" sz="2400" smtClean="0">
              <a:latin typeface="Times New Roman" pitchFamily="18" charset="0"/>
              <a:cs typeface="Times New Roman" pitchFamily="18" charset="0"/>
            </a:endParaRPr>
          </a:p>
        </p:txBody>
      </p:sp>
      <p:pic>
        <p:nvPicPr>
          <p:cNvPr id="34820" name="Picture 6" descr="mech_ventilation_1"/>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334000" y="1524000"/>
            <a:ext cx="3581400" cy="4648200"/>
          </a:xfrm>
        </p:spPr>
      </p:pic>
    </p:spTree>
    <p:extLst>
      <p:ext uri="{BB962C8B-B14F-4D97-AF65-F5344CB8AC3E}">
        <p14:creationId xmlns:p14="http://schemas.microsoft.com/office/powerpoint/2010/main" val="413560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76200"/>
            <a:ext cx="8991600" cy="6781800"/>
          </a:xfrm>
          <a:prstGeom prst="rect">
            <a:avLst/>
          </a:prstGeom>
        </p:spPr>
      </p:pic>
    </p:spTree>
    <p:extLst>
      <p:ext uri="{BB962C8B-B14F-4D97-AF65-F5344CB8AC3E}">
        <p14:creationId xmlns:p14="http://schemas.microsoft.com/office/powerpoint/2010/main" val="3546871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Management of ARF</a:t>
            </a:r>
          </a:p>
        </p:txBody>
      </p:sp>
      <p:sp>
        <p:nvSpPr>
          <p:cNvPr id="35843" name="Rectangle 4"/>
          <p:cNvSpPr>
            <a:spLocks noGrp="1" noChangeArrowheads="1"/>
          </p:cNvSpPr>
          <p:nvPr>
            <p:ph type="body" sz="half" idx="1"/>
          </p:nvPr>
        </p:nvSpPr>
        <p:spPr>
          <a:xfrm>
            <a:off x="228600" y="1600200"/>
            <a:ext cx="4495800" cy="5029200"/>
          </a:xfrm>
        </p:spPr>
        <p:txBody>
          <a:bodyPr/>
          <a:lstStyle/>
          <a:p>
            <a:pPr>
              <a:lnSpc>
                <a:spcPct val="90000"/>
              </a:lnSpc>
            </a:pPr>
            <a:r>
              <a:rPr lang="en-US" smtClean="0">
                <a:solidFill>
                  <a:srgbClr val="0066FF"/>
                </a:solidFill>
                <a:latin typeface="Times New Roman" pitchFamily="18" charset="0"/>
                <a:cs typeface="Times New Roman" pitchFamily="18" charset="0"/>
              </a:rPr>
              <a:t>4 - Mechanical ventilation</a:t>
            </a:r>
          </a:p>
          <a:p>
            <a:pPr lvl="1">
              <a:lnSpc>
                <a:spcPct val="90000"/>
              </a:lnSpc>
            </a:pPr>
            <a:r>
              <a:rPr lang="en-US" sz="2500" smtClean="0">
                <a:latin typeface="Times New Roman" pitchFamily="18" charset="0"/>
                <a:cs typeface="Times New Roman" pitchFamily="18" charset="0"/>
              </a:rPr>
              <a:t>Increase PaO2</a:t>
            </a:r>
          </a:p>
          <a:p>
            <a:pPr lvl="1">
              <a:lnSpc>
                <a:spcPct val="90000"/>
              </a:lnSpc>
            </a:pPr>
            <a:r>
              <a:rPr lang="en-US" sz="2500" smtClean="0">
                <a:latin typeface="Times New Roman" pitchFamily="18" charset="0"/>
                <a:cs typeface="Times New Roman" pitchFamily="18" charset="0"/>
              </a:rPr>
              <a:t>Lower PaCO2</a:t>
            </a:r>
          </a:p>
          <a:p>
            <a:pPr lvl="1">
              <a:lnSpc>
                <a:spcPct val="90000"/>
              </a:lnSpc>
            </a:pPr>
            <a:r>
              <a:rPr lang="en-US" sz="2500" smtClean="0">
                <a:latin typeface="Times New Roman" pitchFamily="18" charset="0"/>
                <a:cs typeface="Times New Roman" pitchFamily="18" charset="0"/>
              </a:rPr>
              <a:t>Rest respiratory ms (respiratory ms fatigue)</a:t>
            </a:r>
          </a:p>
          <a:p>
            <a:pPr lvl="1">
              <a:lnSpc>
                <a:spcPct val="90000"/>
              </a:lnSpc>
            </a:pPr>
            <a:r>
              <a:rPr lang="en-US" smtClean="0">
                <a:latin typeface="Times New Roman" pitchFamily="18" charset="0"/>
                <a:cs typeface="Times New Roman" pitchFamily="18" charset="0"/>
              </a:rPr>
              <a:t>Ventilator </a:t>
            </a:r>
          </a:p>
          <a:p>
            <a:pPr lvl="2">
              <a:lnSpc>
                <a:spcPct val="90000"/>
              </a:lnSpc>
            </a:pPr>
            <a:r>
              <a:rPr lang="en-US" sz="2400" smtClean="0">
                <a:latin typeface="Times New Roman" pitchFamily="18" charset="0"/>
                <a:cs typeface="Times New Roman" pitchFamily="18" charset="0"/>
              </a:rPr>
              <a:t>Assists or controls the patient breathing</a:t>
            </a:r>
          </a:p>
          <a:p>
            <a:pPr lvl="1">
              <a:lnSpc>
                <a:spcPct val="90000"/>
              </a:lnSpc>
            </a:pPr>
            <a:r>
              <a:rPr lang="en-US" smtClean="0">
                <a:latin typeface="Times New Roman" pitchFamily="18" charset="0"/>
                <a:cs typeface="Times New Roman" pitchFamily="18" charset="0"/>
              </a:rPr>
              <a:t>The lowest FIO2 that produces SaO2 &gt;90% and  PO2 &gt;60 mmHg should be given to avoid O2 toxicity</a:t>
            </a:r>
          </a:p>
          <a:p>
            <a:pPr>
              <a:lnSpc>
                <a:spcPct val="90000"/>
              </a:lnSpc>
              <a:buFont typeface="Wingdings" pitchFamily="2" charset="2"/>
              <a:buNone/>
            </a:pPr>
            <a:endParaRPr lang="en-US" sz="2400" smtClean="0">
              <a:latin typeface="Times New Roman" pitchFamily="18" charset="0"/>
              <a:cs typeface="Times New Roman" pitchFamily="18" charset="0"/>
            </a:endParaRPr>
          </a:p>
        </p:txBody>
      </p:sp>
      <p:pic>
        <p:nvPicPr>
          <p:cNvPr id="35844" name="Picture 8" descr="JAMA_Practice_HealthCare_lev20_IntensiveCare_JPP_01"/>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8200" y="1447800"/>
            <a:ext cx="4267200" cy="5410200"/>
          </a:xfrm>
        </p:spPr>
      </p:pic>
    </p:spTree>
    <p:extLst>
      <p:ext uri="{BB962C8B-B14F-4D97-AF65-F5344CB8AC3E}">
        <p14:creationId xmlns:p14="http://schemas.microsoft.com/office/powerpoint/2010/main" val="2980047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Management of ARF</a:t>
            </a:r>
          </a:p>
        </p:txBody>
      </p:sp>
      <p:sp>
        <p:nvSpPr>
          <p:cNvPr id="36867" name="Rectangle 3"/>
          <p:cNvSpPr>
            <a:spLocks noGrp="1" noChangeArrowheads="1"/>
          </p:cNvSpPr>
          <p:nvPr>
            <p:ph type="body" sz="half" idx="1"/>
          </p:nvPr>
        </p:nvSpPr>
        <p:spPr>
          <a:xfrm>
            <a:off x="533400" y="1600200"/>
            <a:ext cx="4648200" cy="4530725"/>
          </a:xfrm>
        </p:spPr>
        <p:txBody>
          <a:bodyPr/>
          <a:lstStyle/>
          <a:p>
            <a:r>
              <a:rPr lang="en-US" smtClean="0">
                <a:solidFill>
                  <a:srgbClr val="0066FF"/>
                </a:solidFill>
                <a:latin typeface="Times New Roman" pitchFamily="18" charset="0"/>
                <a:cs typeface="Times New Roman" pitchFamily="18" charset="0"/>
              </a:rPr>
              <a:t>5 -PEEP (positive End-Expiratory pressure</a:t>
            </a:r>
          </a:p>
          <a:p>
            <a:r>
              <a:rPr lang="en-US" sz="2400" smtClean="0">
                <a:latin typeface="Times New Roman" pitchFamily="18" charset="0"/>
                <a:cs typeface="Times New Roman" pitchFamily="18" charset="0"/>
              </a:rPr>
              <a:t>Used with mechanical ventilation</a:t>
            </a:r>
          </a:p>
          <a:p>
            <a:pPr lvl="1"/>
            <a:r>
              <a:rPr lang="en-US" smtClean="0">
                <a:latin typeface="Times New Roman" pitchFamily="18" charset="0"/>
                <a:cs typeface="Times New Roman" pitchFamily="18" charset="0"/>
              </a:rPr>
              <a:t>Increase intrathoracic pressure</a:t>
            </a:r>
          </a:p>
          <a:p>
            <a:pPr lvl="1"/>
            <a:r>
              <a:rPr lang="en-US" smtClean="0">
                <a:latin typeface="Times New Roman" pitchFamily="18" charset="0"/>
                <a:cs typeface="Times New Roman" pitchFamily="18" charset="0"/>
              </a:rPr>
              <a:t>Keeps the alveoli open</a:t>
            </a:r>
          </a:p>
          <a:p>
            <a:pPr lvl="1"/>
            <a:r>
              <a:rPr lang="en-US" smtClean="0">
                <a:latin typeface="Times New Roman" pitchFamily="18" charset="0"/>
                <a:cs typeface="Times New Roman" pitchFamily="18" charset="0"/>
              </a:rPr>
              <a:t>Decrease shunting</a:t>
            </a:r>
          </a:p>
          <a:p>
            <a:pPr lvl="1"/>
            <a:r>
              <a:rPr lang="en-US" smtClean="0">
                <a:latin typeface="Times New Roman" pitchFamily="18" charset="0"/>
                <a:cs typeface="Times New Roman" pitchFamily="18" charset="0"/>
              </a:rPr>
              <a:t>Improve gas exchange</a:t>
            </a:r>
          </a:p>
          <a:p>
            <a:r>
              <a:rPr lang="en-US" sz="2500" smtClean="0">
                <a:latin typeface="Times New Roman" pitchFamily="18" charset="0"/>
                <a:cs typeface="Times New Roman" pitchFamily="18" charset="0"/>
              </a:rPr>
              <a:t>Hypoxemic RF (type 1)</a:t>
            </a:r>
          </a:p>
          <a:p>
            <a:pPr lvl="1"/>
            <a:r>
              <a:rPr lang="en-US" sz="2300" smtClean="0">
                <a:latin typeface="Times New Roman" pitchFamily="18" charset="0"/>
                <a:cs typeface="Times New Roman" pitchFamily="18" charset="0"/>
              </a:rPr>
              <a:t>ARDS</a:t>
            </a:r>
          </a:p>
          <a:p>
            <a:pPr lvl="1"/>
            <a:r>
              <a:rPr lang="en-US" sz="2300" smtClean="0">
                <a:latin typeface="Times New Roman" pitchFamily="18" charset="0"/>
                <a:cs typeface="Times New Roman" pitchFamily="18" charset="0"/>
              </a:rPr>
              <a:t>Pneumonias</a:t>
            </a:r>
          </a:p>
          <a:p>
            <a:pPr lvl="1"/>
            <a:endParaRPr lang="en-US" sz="2300" smtClean="0">
              <a:latin typeface="Times New Roman" pitchFamily="18" charset="0"/>
              <a:cs typeface="Times New Roman" pitchFamily="18" charset="0"/>
            </a:endParaRPr>
          </a:p>
          <a:p>
            <a:endParaRPr lang="en-US" sz="2500" smtClean="0">
              <a:latin typeface="Times New Roman" pitchFamily="18" charset="0"/>
              <a:cs typeface="Times New Roman" pitchFamily="18" charset="0"/>
            </a:endParaRPr>
          </a:p>
        </p:txBody>
      </p:sp>
      <p:pic>
        <p:nvPicPr>
          <p:cNvPr id="36868" name="Picture 7" descr="Mechanical ventilator">
            <a:hlinkClick r:id="rId3"/>
          </p:cNvPr>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5181600" y="1447800"/>
            <a:ext cx="3810000" cy="5181600"/>
          </a:xfrm>
        </p:spPr>
      </p:pic>
    </p:spTree>
    <p:extLst>
      <p:ext uri="{BB962C8B-B14F-4D97-AF65-F5344CB8AC3E}">
        <p14:creationId xmlns:p14="http://schemas.microsoft.com/office/powerpoint/2010/main" val="3295474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Management of ARF</a:t>
            </a:r>
          </a:p>
        </p:txBody>
      </p:sp>
      <p:sp>
        <p:nvSpPr>
          <p:cNvPr id="37891" name="Rectangle 4"/>
          <p:cNvSpPr>
            <a:spLocks noGrp="1" noChangeArrowheads="1"/>
          </p:cNvSpPr>
          <p:nvPr>
            <p:ph type="body" sz="half" idx="1"/>
          </p:nvPr>
        </p:nvSpPr>
        <p:spPr>
          <a:xfrm>
            <a:off x="914400" y="1600200"/>
            <a:ext cx="3810000" cy="5257800"/>
          </a:xfrm>
        </p:spPr>
        <p:txBody>
          <a:bodyPr/>
          <a:lstStyle/>
          <a:p>
            <a:pPr>
              <a:lnSpc>
                <a:spcPct val="90000"/>
              </a:lnSpc>
            </a:pPr>
            <a:r>
              <a:rPr lang="en-US" sz="2400" dirty="0" smtClean="0">
                <a:solidFill>
                  <a:srgbClr val="0066FF"/>
                </a:solidFill>
                <a:latin typeface="Times New Roman" pitchFamily="18" charset="0"/>
                <a:cs typeface="Times New Roman" pitchFamily="18" charset="0"/>
              </a:rPr>
              <a:t>6 - Noninvasive </a:t>
            </a:r>
            <a:r>
              <a:rPr lang="en-US" sz="2400" dirty="0" err="1" smtClean="0">
                <a:solidFill>
                  <a:srgbClr val="0066FF"/>
                </a:solidFill>
                <a:latin typeface="Times New Roman" pitchFamily="18" charset="0"/>
                <a:cs typeface="Times New Roman" pitchFamily="18" charset="0"/>
              </a:rPr>
              <a:t>Ventilatory</a:t>
            </a:r>
            <a:r>
              <a:rPr lang="en-US" sz="2400" dirty="0" smtClean="0">
                <a:solidFill>
                  <a:srgbClr val="0066FF"/>
                </a:solidFill>
                <a:latin typeface="Times New Roman" pitchFamily="18" charset="0"/>
                <a:cs typeface="Times New Roman" pitchFamily="18" charset="0"/>
              </a:rPr>
              <a:t> support (IPPV)</a:t>
            </a:r>
          </a:p>
          <a:p>
            <a:pPr>
              <a:lnSpc>
                <a:spcPct val="90000"/>
              </a:lnSpc>
            </a:pPr>
            <a:r>
              <a:rPr lang="en-US" sz="2400" dirty="0" smtClean="0">
                <a:latin typeface="Times New Roman" pitchFamily="18" charset="0"/>
                <a:cs typeface="Times New Roman" pitchFamily="18" charset="0"/>
              </a:rPr>
              <a:t>Mild to moderate RF</a:t>
            </a:r>
          </a:p>
          <a:p>
            <a:pPr>
              <a:lnSpc>
                <a:spcPct val="90000"/>
              </a:lnSpc>
            </a:pPr>
            <a:r>
              <a:rPr lang="en-US" sz="2400" dirty="0" smtClean="0">
                <a:latin typeface="Times New Roman" pitchFamily="18" charset="0"/>
                <a:cs typeface="Times New Roman" pitchFamily="18" charset="0"/>
              </a:rPr>
              <a:t>Patient should have</a:t>
            </a:r>
          </a:p>
          <a:p>
            <a:pPr lvl="1">
              <a:lnSpc>
                <a:spcPct val="90000"/>
              </a:lnSpc>
            </a:pPr>
            <a:r>
              <a:rPr lang="en-US" sz="2200" dirty="0" smtClean="0">
                <a:latin typeface="Times New Roman" pitchFamily="18" charset="0"/>
                <a:cs typeface="Times New Roman" pitchFamily="18" charset="0"/>
              </a:rPr>
              <a:t>Intact airway, </a:t>
            </a:r>
          </a:p>
          <a:p>
            <a:pPr lvl="1">
              <a:lnSpc>
                <a:spcPct val="90000"/>
              </a:lnSpc>
            </a:pPr>
            <a:r>
              <a:rPr lang="en-US" sz="2200" dirty="0" smtClean="0">
                <a:latin typeface="Times New Roman" pitchFamily="18" charset="0"/>
                <a:cs typeface="Times New Roman" pitchFamily="18" charset="0"/>
              </a:rPr>
              <a:t>Alert, normal airway protective reflexes</a:t>
            </a:r>
          </a:p>
          <a:p>
            <a:pPr>
              <a:lnSpc>
                <a:spcPct val="90000"/>
              </a:lnSpc>
            </a:pPr>
            <a:r>
              <a:rPr lang="en-US" sz="2400" dirty="0" smtClean="0">
                <a:latin typeface="Times New Roman" pitchFamily="18" charset="0"/>
                <a:cs typeface="Times New Roman" pitchFamily="18" charset="0"/>
              </a:rPr>
              <a:t>Nasal or full face mask</a:t>
            </a:r>
          </a:p>
          <a:p>
            <a:pPr lvl="1">
              <a:lnSpc>
                <a:spcPct val="90000"/>
              </a:lnSpc>
            </a:pPr>
            <a:r>
              <a:rPr lang="en-US" sz="2200" dirty="0" smtClean="0">
                <a:latin typeface="Times New Roman" pitchFamily="18" charset="0"/>
                <a:cs typeface="Times New Roman" pitchFamily="18" charset="0"/>
              </a:rPr>
              <a:t>Improve oxygenation,</a:t>
            </a:r>
          </a:p>
          <a:p>
            <a:pPr lvl="1">
              <a:lnSpc>
                <a:spcPct val="90000"/>
              </a:lnSpc>
            </a:pPr>
            <a:r>
              <a:rPr lang="en-US" sz="2200" dirty="0" smtClean="0">
                <a:latin typeface="Times New Roman" pitchFamily="18" charset="0"/>
                <a:cs typeface="Times New Roman" pitchFamily="18" charset="0"/>
              </a:rPr>
              <a:t> Reduce work of breathing</a:t>
            </a:r>
          </a:p>
          <a:p>
            <a:pPr lvl="1">
              <a:lnSpc>
                <a:spcPct val="90000"/>
              </a:lnSpc>
            </a:pPr>
            <a:r>
              <a:rPr lang="en-US" sz="2200" dirty="0" smtClean="0">
                <a:latin typeface="Times New Roman" pitchFamily="18" charset="0"/>
                <a:cs typeface="Times New Roman" pitchFamily="18" charset="0"/>
              </a:rPr>
              <a:t>Increase cardiac output </a:t>
            </a:r>
          </a:p>
          <a:p>
            <a:pPr>
              <a:lnSpc>
                <a:spcPct val="90000"/>
              </a:lnSpc>
            </a:pPr>
            <a:r>
              <a:rPr lang="en-US" sz="2400" dirty="0" smtClean="0">
                <a:latin typeface="Times New Roman" pitchFamily="18" charset="0"/>
                <a:cs typeface="Times New Roman" pitchFamily="18" charset="0"/>
              </a:rPr>
              <a:t>AECOPD, asthma, CHF</a:t>
            </a:r>
          </a:p>
          <a:p>
            <a:pPr>
              <a:lnSpc>
                <a:spcPct val="90000"/>
              </a:lnSpc>
              <a:buFont typeface="Wingdings" pitchFamily="2" charset="2"/>
              <a:buNone/>
            </a:pPr>
            <a:endParaRPr lang="en-US" sz="2400" dirty="0" smtClean="0">
              <a:latin typeface="Times New Roman" pitchFamily="18" charset="0"/>
              <a:cs typeface="Times New Roman" pitchFamily="18" charset="0"/>
            </a:endParaRPr>
          </a:p>
        </p:txBody>
      </p:sp>
      <p:pic>
        <p:nvPicPr>
          <p:cNvPr id="37892" name="Picture 5" descr="12706_1270MED2011-0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029200" y="1143000"/>
            <a:ext cx="3810000" cy="2743200"/>
          </a:xfrm>
          <a:noFill/>
        </p:spPr>
      </p:pic>
      <p:pic>
        <p:nvPicPr>
          <p:cNvPr id="37893" name="Picture 5" descr="12717_1271MED2011-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8862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3634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r>
              <a:rPr lang="en-US" smtClean="0"/>
              <a:t>Management of ARF</a:t>
            </a:r>
          </a:p>
        </p:txBody>
      </p:sp>
      <p:sp>
        <p:nvSpPr>
          <p:cNvPr id="38915" name="Rectangle 6"/>
          <p:cNvSpPr>
            <a:spLocks noGrp="1" noChangeArrowheads="1"/>
          </p:cNvSpPr>
          <p:nvPr>
            <p:ph type="body" sz="half" idx="1"/>
          </p:nvPr>
        </p:nvSpPr>
        <p:spPr>
          <a:xfrm>
            <a:off x="304800" y="1600200"/>
            <a:ext cx="4419600" cy="4530725"/>
          </a:xfrm>
        </p:spPr>
        <p:txBody>
          <a:bodyPr/>
          <a:lstStyle/>
          <a:p>
            <a:pPr>
              <a:lnSpc>
                <a:spcPct val="90000"/>
              </a:lnSpc>
            </a:pPr>
            <a:r>
              <a:rPr lang="en-US" smtClean="0">
                <a:solidFill>
                  <a:srgbClr val="0066FF"/>
                </a:solidFill>
                <a:latin typeface="Times New Roman" pitchFamily="18" charset="0"/>
                <a:cs typeface="Times New Roman" pitchFamily="18" charset="0"/>
              </a:rPr>
              <a:t>7 - Treatment of the underlying causes</a:t>
            </a:r>
          </a:p>
          <a:p>
            <a:pPr>
              <a:lnSpc>
                <a:spcPct val="90000"/>
              </a:lnSpc>
            </a:pPr>
            <a:r>
              <a:rPr lang="en-US" sz="2400" smtClean="0">
                <a:solidFill>
                  <a:srgbClr val="FF3300"/>
                </a:solidFill>
                <a:latin typeface="Times New Roman" pitchFamily="18" charset="0"/>
                <a:cs typeface="Times New Roman" pitchFamily="18" charset="0"/>
              </a:rPr>
              <a:t>After correction of hypoxemia,  hemodynamic stability </a:t>
            </a:r>
          </a:p>
          <a:p>
            <a:pPr>
              <a:lnSpc>
                <a:spcPct val="90000"/>
              </a:lnSpc>
            </a:pPr>
            <a:r>
              <a:rPr lang="en-US" sz="2400" smtClean="0">
                <a:solidFill>
                  <a:schemeClr val="hlink"/>
                </a:solidFill>
                <a:latin typeface="Times New Roman" pitchFamily="18" charset="0"/>
                <a:cs typeface="Times New Roman" pitchFamily="18" charset="0"/>
              </a:rPr>
              <a:t>Antibiotics</a:t>
            </a:r>
            <a:r>
              <a:rPr lang="en-US" sz="2400" smtClean="0">
                <a:solidFill>
                  <a:schemeClr val="bg2"/>
                </a:solidFill>
                <a:latin typeface="Times New Roman" pitchFamily="18" charset="0"/>
                <a:cs typeface="Times New Roman" pitchFamily="18" charset="0"/>
              </a:rPr>
              <a:t> </a:t>
            </a:r>
          </a:p>
          <a:p>
            <a:pPr lvl="1">
              <a:lnSpc>
                <a:spcPct val="90000"/>
              </a:lnSpc>
            </a:pPr>
            <a:r>
              <a:rPr lang="en-US" smtClean="0">
                <a:latin typeface="Times New Roman" pitchFamily="18" charset="0"/>
                <a:cs typeface="Times New Roman" pitchFamily="18" charset="0"/>
              </a:rPr>
              <a:t>Pneumonia</a:t>
            </a:r>
          </a:p>
          <a:p>
            <a:pPr lvl="1">
              <a:lnSpc>
                <a:spcPct val="90000"/>
              </a:lnSpc>
            </a:pPr>
            <a:r>
              <a:rPr lang="en-US" smtClean="0">
                <a:latin typeface="Times New Roman" pitchFamily="18" charset="0"/>
                <a:cs typeface="Times New Roman" pitchFamily="18" charset="0"/>
              </a:rPr>
              <a:t> Infection</a:t>
            </a:r>
          </a:p>
          <a:p>
            <a:pPr>
              <a:lnSpc>
                <a:spcPct val="90000"/>
              </a:lnSpc>
            </a:pPr>
            <a:r>
              <a:rPr lang="en-US" sz="2400" smtClean="0">
                <a:solidFill>
                  <a:schemeClr val="hlink"/>
                </a:solidFill>
                <a:latin typeface="Times New Roman" pitchFamily="18" charset="0"/>
                <a:cs typeface="Times New Roman" pitchFamily="18" charset="0"/>
              </a:rPr>
              <a:t>Bronchodilators </a:t>
            </a:r>
            <a:r>
              <a:rPr lang="en-US" sz="2400" smtClean="0">
                <a:latin typeface="Times New Roman" pitchFamily="18" charset="0"/>
                <a:cs typeface="Times New Roman" pitchFamily="18" charset="0"/>
              </a:rPr>
              <a:t>(COPD, BA)</a:t>
            </a:r>
          </a:p>
          <a:p>
            <a:pPr lvl="1">
              <a:lnSpc>
                <a:spcPct val="90000"/>
              </a:lnSpc>
            </a:pPr>
            <a:r>
              <a:rPr lang="en-US" smtClean="0">
                <a:latin typeface="Times New Roman" pitchFamily="18" charset="0"/>
                <a:cs typeface="Times New Roman" pitchFamily="18" charset="0"/>
              </a:rPr>
              <a:t>Salbutamol </a:t>
            </a:r>
          </a:p>
          <a:p>
            <a:pPr lvl="2">
              <a:lnSpc>
                <a:spcPct val="90000"/>
              </a:lnSpc>
            </a:pPr>
            <a:r>
              <a:rPr lang="en-US" sz="2400" smtClean="0">
                <a:latin typeface="Times New Roman" pitchFamily="18" charset="0"/>
                <a:cs typeface="Times New Roman" pitchFamily="18" charset="0"/>
              </a:rPr>
              <a:t>reduce bronchospasm</a:t>
            </a:r>
          </a:p>
          <a:p>
            <a:pPr lvl="2">
              <a:lnSpc>
                <a:spcPct val="90000"/>
              </a:lnSpc>
            </a:pPr>
            <a:r>
              <a:rPr lang="en-US" sz="2400" smtClean="0">
                <a:latin typeface="Times New Roman" pitchFamily="18" charset="0"/>
                <a:cs typeface="Times New Roman" pitchFamily="18" charset="0"/>
              </a:rPr>
              <a:t>airway resistance</a:t>
            </a:r>
            <a:endParaRPr lang="en-US" sz="2400" smtClean="0"/>
          </a:p>
        </p:txBody>
      </p:sp>
      <p:sp>
        <p:nvSpPr>
          <p:cNvPr id="38916" name="Rectangle 7"/>
          <p:cNvSpPr>
            <a:spLocks noGrp="1" noChangeArrowheads="1"/>
          </p:cNvSpPr>
          <p:nvPr>
            <p:ph type="body" sz="half" idx="2"/>
          </p:nvPr>
        </p:nvSpPr>
        <p:spPr/>
        <p:txBody>
          <a:bodyPr/>
          <a:lstStyle/>
          <a:p>
            <a:pPr>
              <a:lnSpc>
                <a:spcPct val="90000"/>
              </a:lnSpc>
            </a:pPr>
            <a:endParaRPr lang="en-US" sz="2400" smtClean="0"/>
          </a:p>
        </p:txBody>
      </p:sp>
      <p:pic>
        <p:nvPicPr>
          <p:cNvPr id="38917" name="Picture 5" descr="68--7713-2321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290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570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smtClean="0"/>
              <a:t>Management of ARF</a:t>
            </a:r>
          </a:p>
        </p:txBody>
      </p:sp>
      <p:sp>
        <p:nvSpPr>
          <p:cNvPr id="41987" name="Rectangle 4"/>
          <p:cNvSpPr>
            <a:spLocks noGrp="1" noChangeArrowheads="1"/>
          </p:cNvSpPr>
          <p:nvPr>
            <p:ph type="body" sz="half" idx="1"/>
          </p:nvPr>
        </p:nvSpPr>
        <p:spPr>
          <a:xfrm>
            <a:off x="609600" y="1600200"/>
            <a:ext cx="4114800" cy="4953000"/>
          </a:xfrm>
        </p:spPr>
        <p:txBody>
          <a:bodyPr/>
          <a:lstStyle/>
          <a:p>
            <a:r>
              <a:rPr lang="en-US" sz="2400" smtClean="0">
                <a:solidFill>
                  <a:srgbClr val="0066FF"/>
                </a:solidFill>
                <a:latin typeface="Times New Roman" pitchFamily="18" charset="0"/>
                <a:cs typeface="Times New Roman" pitchFamily="18" charset="0"/>
              </a:rPr>
              <a:t>7 - </a:t>
            </a:r>
            <a:r>
              <a:rPr lang="en-US" smtClean="0">
                <a:solidFill>
                  <a:srgbClr val="0066FF"/>
                </a:solidFill>
                <a:latin typeface="Times New Roman" pitchFamily="18" charset="0"/>
                <a:cs typeface="Times New Roman" pitchFamily="18" charset="0"/>
              </a:rPr>
              <a:t>Treatment of the underlying causes</a:t>
            </a:r>
          </a:p>
          <a:p>
            <a:r>
              <a:rPr lang="en-US" sz="2400" smtClean="0">
                <a:latin typeface="Times New Roman" pitchFamily="18" charset="0"/>
                <a:cs typeface="Times New Roman" pitchFamily="18" charset="0"/>
              </a:rPr>
              <a:t> Physiotherapy</a:t>
            </a:r>
          </a:p>
          <a:p>
            <a:pPr lvl="1"/>
            <a:r>
              <a:rPr lang="en-US" smtClean="0">
                <a:latin typeface="Times New Roman" pitchFamily="18" charset="0"/>
                <a:cs typeface="Times New Roman" pitchFamily="18" charset="0"/>
              </a:rPr>
              <a:t>Chest percussion to loosen secretion</a:t>
            </a:r>
          </a:p>
          <a:p>
            <a:pPr lvl="1"/>
            <a:r>
              <a:rPr lang="en-US" smtClean="0">
                <a:latin typeface="Times New Roman" pitchFamily="18" charset="0"/>
                <a:cs typeface="Times New Roman" pitchFamily="18" charset="0"/>
              </a:rPr>
              <a:t>Suction of airways</a:t>
            </a:r>
          </a:p>
          <a:p>
            <a:pPr lvl="1"/>
            <a:r>
              <a:rPr lang="en-US" smtClean="0">
                <a:latin typeface="Times New Roman" pitchFamily="18" charset="0"/>
                <a:cs typeface="Times New Roman" pitchFamily="18" charset="0"/>
              </a:rPr>
              <a:t> Help to drain secretion</a:t>
            </a:r>
          </a:p>
          <a:p>
            <a:pPr lvl="1"/>
            <a:r>
              <a:rPr lang="en-US" smtClean="0">
                <a:latin typeface="Times New Roman" pitchFamily="18" charset="0"/>
                <a:cs typeface="Times New Roman" pitchFamily="18" charset="0"/>
              </a:rPr>
              <a:t>Maintain alveolar inflation</a:t>
            </a:r>
          </a:p>
          <a:p>
            <a:pPr lvl="1"/>
            <a:r>
              <a:rPr lang="en-US" smtClean="0">
                <a:latin typeface="Times New Roman" pitchFamily="18" charset="0"/>
                <a:cs typeface="Times New Roman" pitchFamily="18" charset="0"/>
              </a:rPr>
              <a:t>Prevent atelectasis, help lung expansion</a:t>
            </a:r>
          </a:p>
        </p:txBody>
      </p:sp>
      <p:sp>
        <p:nvSpPr>
          <p:cNvPr id="41988" name="Rectangle 5"/>
          <p:cNvSpPr>
            <a:spLocks noGrp="1" noChangeArrowheads="1"/>
          </p:cNvSpPr>
          <p:nvPr>
            <p:ph type="body" sz="half" idx="2"/>
          </p:nvPr>
        </p:nvSpPr>
        <p:spPr/>
        <p:txBody>
          <a:bodyPr/>
          <a:lstStyle/>
          <a:p>
            <a:endParaRPr lang="en-US" sz="2400" smtClean="0"/>
          </a:p>
        </p:txBody>
      </p:sp>
      <p:pic>
        <p:nvPicPr>
          <p:cNvPr id="41989" name="Picture 7" descr="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067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descr="phys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76750"/>
            <a:ext cx="4038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796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z="3600" smtClean="0"/>
              <a:t>Management of ARF</a:t>
            </a:r>
          </a:p>
        </p:txBody>
      </p:sp>
      <p:sp>
        <p:nvSpPr>
          <p:cNvPr id="43011" name="Rectangle 7"/>
          <p:cNvSpPr>
            <a:spLocks noGrp="1" noChangeArrowheads="1"/>
          </p:cNvSpPr>
          <p:nvPr>
            <p:ph type="body" idx="1"/>
          </p:nvPr>
        </p:nvSpPr>
        <p:spPr/>
        <p:txBody>
          <a:bodyPr/>
          <a:lstStyle/>
          <a:p>
            <a:endParaRPr lang="en-US" sz="2400" smtClean="0">
              <a:solidFill>
                <a:srgbClr val="0066FF"/>
              </a:solidFill>
              <a:latin typeface="Times New Roman" pitchFamily="18" charset="0"/>
              <a:cs typeface="Times New Roman" pitchFamily="18" charset="0"/>
            </a:endParaRPr>
          </a:p>
          <a:p>
            <a:r>
              <a:rPr lang="en-US" smtClean="0">
                <a:solidFill>
                  <a:srgbClr val="0066FF"/>
                </a:solidFill>
                <a:latin typeface="Times New Roman" pitchFamily="18" charset="0"/>
                <a:cs typeface="Times New Roman" pitchFamily="18" charset="0"/>
              </a:rPr>
              <a:t>8 - Weaning from mechanical ventilation</a:t>
            </a:r>
          </a:p>
          <a:p>
            <a:pPr lvl="1"/>
            <a:r>
              <a:rPr lang="en-US" sz="2400" smtClean="0">
                <a:latin typeface="Times New Roman" pitchFamily="18" charset="0"/>
                <a:cs typeface="Times New Roman" pitchFamily="18" charset="0"/>
              </a:rPr>
              <a:t>Stable underlying respiratory status</a:t>
            </a:r>
          </a:p>
          <a:p>
            <a:pPr lvl="1"/>
            <a:r>
              <a:rPr lang="en-US" sz="2400" smtClean="0">
                <a:latin typeface="Times New Roman" pitchFamily="18" charset="0"/>
                <a:cs typeface="Times New Roman" pitchFamily="18" charset="0"/>
              </a:rPr>
              <a:t>Adequate oxygenation</a:t>
            </a:r>
          </a:p>
          <a:p>
            <a:pPr lvl="1"/>
            <a:r>
              <a:rPr lang="en-US" sz="2400" smtClean="0">
                <a:latin typeface="Times New Roman" pitchFamily="18" charset="0"/>
                <a:cs typeface="Times New Roman" pitchFamily="18" charset="0"/>
              </a:rPr>
              <a:t>Intact respiratory drive</a:t>
            </a:r>
          </a:p>
          <a:p>
            <a:pPr lvl="1"/>
            <a:r>
              <a:rPr lang="en-US" sz="2400" smtClean="0">
                <a:latin typeface="Times New Roman" pitchFamily="18" charset="0"/>
                <a:cs typeface="Times New Roman" pitchFamily="18" charset="0"/>
              </a:rPr>
              <a:t>Stable cardiovascular status</a:t>
            </a:r>
          </a:p>
          <a:p>
            <a:pPr lvl="1"/>
            <a:r>
              <a:rPr lang="en-US" sz="2400" smtClean="0">
                <a:latin typeface="Times New Roman" pitchFamily="18" charset="0"/>
                <a:cs typeface="Times New Roman" pitchFamily="18" charset="0"/>
              </a:rPr>
              <a:t>Patient is a wake, has good nutrition, able to cough and breath deeply</a:t>
            </a:r>
          </a:p>
          <a:p>
            <a:pPr lvl="1"/>
            <a:endParaRPr lang="en-US" sz="2400" smtClean="0">
              <a:latin typeface="Times New Roman" pitchFamily="18" charset="0"/>
              <a:cs typeface="Times New Roman" pitchFamily="18" charset="0"/>
            </a:endParaRPr>
          </a:p>
          <a:p>
            <a:pPr lvl="1"/>
            <a:endParaRPr lang="en-US"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1454398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smtClean="0"/>
              <a:t>Complications of ARF</a:t>
            </a:r>
          </a:p>
        </p:txBody>
      </p:sp>
      <p:sp>
        <p:nvSpPr>
          <p:cNvPr id="44035" name="Rectangle 3"/>
          <p:cNvSpPr>
            <a:spLocks noGrp="1" noChangeArrowheads="1"/>
          </p:cNvSpPr>
          <p:nvPr>
            <p:ph type="body" sz="half" idx="1"/>
          </p:nvPr>
        </p:nvSpPr>
        <p:spPr>
          <a:xfrm>
            <a:off x="304800" y="1600200"/>
            <a:ext cx="4572000" cy="5029200"/>
          </a:xfrm>
        </p:spPr>
        <p:txBody>
          <a:bodyPr/>
          <a:lstStyle/>
          <a:p>
            <a:pPr>
              <a:lnSpc>
                <a:spcPct val="90000"/>
              </a:lnSpc>
            </a:pPr>
            <a:r>
              <a:rPr lang="en-US" sz="2400" smtClean="0">
                <a:solidFill>
                  <a:srgbClr val="0066FF"/>
                </a:solidFill>
                <a:latin typeface="Times New Roman" pitchFamily="18" charset="0"/>
                <a:cs typeface="Times New Roman" pitchFamily="18" charset="0"/>
              </a:rPr>
              <a:t>Pulmonary</a:t>
            </a:r>
          </a:p>
          <a:p>
            <a:pPr lvl="1">
              <a:lnSpc>
                <a:spcPct val="90000"/>
              </a:lnSpc>
            </a:pPr>
            <a:r>
              <a:rPr lang="en-US" smtClean="0">
                <a:latin typeface="Times New Roman" pitchFamily="18" charset="0"/>
                <a:cs typeface="Times New Roman" pitchFamily="18" charset="0"/>
              </a:rPr>
              <a:t>Pulmonary embolism</a:t>
            </a:r>
          </a:p>
          <a:p>
            <a:pPr lvl="1">
              <a:lnSpc>
                <a:spcPct val="90000"/>
              </a:lnSpc>
            </a:pPr>
            <a:r>
              <a:rPr lang="en-US" smtClean="0">
                <a:latin typeface="Times New Roman" pitchFamily="18" charset="0"/>
                <a:cs typeface="Times New Roman" pitchFamily="18" charset="0"/>
              </a:rPr>
              <a:t> barotrauma</a:t>
            </a:r>
          </a:p>
          <a:p>
            <a:pPr lvl="1">
              <a:lnSpc>
                <a:spcPct val="90000"/>
              </a:lnSpc>
            </a:pPr>
            <a:r>
              <a:rPr lang="en-US" smtClean="0">
                <a:latin typeface="Times New Roman" pitchFamily="18" charset="0"/>
                <a:cs typeface="Times New Roman" pitchFamily="18" charset="0"/>
              </a:rPr>
              <a:t> pulmonary fibrosis (ARDS)</a:t>
            </a:r>
          </a:p>
          <a:p>
            <a:pPr lvl="1">
              <a:lnSpc>
                <a:spcPct val="90000"/>
              </a:lnSpc>
            </a:pPr>
            <a:r>
              <a:rPr lang="en-US" smtClean="0">
                <a:latin typeface="Times New Roman" pitchFamily="18" charset="0"/>
                <a:cs typeface="Times New Roman" pitchFamily="18" charset="0"/>
              </a:rPr>
              <a:t>Nosocomial pneumonia</a:t>
            </a:r>
          </a:p>
          <a:p>
            <a:pPr>
              <a:lnSpc>
                <a:spcPct val="90000"/>
              </a:lnSpc>
            </a:pPr>
            <a:r>
              <a:rPr lang="en-US" sz="2400" smtClean="0">
                <a:solidFill>
                  <a:srgbClr val="0066FF"/>
                </a:solidFill>
                <a:latin typeface="Times New Roman" pitchFamily="18" charset="0"/>
                <a:cs typeface="Times New Roman" pitchFamily="18" charset="0"/>
              </a:rPr>
              <a:t>Cardiovascular</a:t>
            </a:r>
          </a:p>
          <a:p>
            <a:pPr lvl="1">
              <a:lnSpc>
                <a:spcPct val="90000"/>
              </a:lnSpc>
            </a:pPr>
            <a:r>
              <a:rPr lang="en-US" smtClean="0">
                <a:latin typeface="Times New Roman" pitchFamily="18" charset="0"/>
                <a:cs typeface="Times New Roman" pitchFamily="18" charset="0"/>
              </a:rPr>
              <a:t>Hypotension, ↓COP</a:t>
            </a:r>
          </a:p>
          <a:p>
            <a:pPr lvl="1">
              <a:lnSpc>
                <a:spcPct val="90000"/>
              </a:lnSpc>
            </a:pPr>
            <a:r>
              <a:rPr lang="en-US" smtClean="0">
                <a:latin typeface="Times New Roman" pitchFamily="18" charset="0"/>
                <a:cs typeface="Times New Roman" pitchFamily="18" charset="0"/>
              </a:rPr>
              <a:t>Arrhythmia</a:t>
            </a:r>
          </a:p>
          <a:p>
            <a:pPr lvl="1">
              <a:lnSpc>
                <a:spcPct val="90000"/>
              </a:lnSpc>
            </a:pPr>
            <a:r>
              <a:rPr lang="en-US" smtClean="0">
                <a:latin typeface="Times New Roman" pitchFamily="18" charset="0"/>
                <a:cs typeface="Times New Roman" pitchFamily="18" charset="0"/>
              </a:rPr>
              <a:t>MI, pericarditis</a:t>
            </a:r>
          </a:p>
          <a:p>
            <a:pPr>
              <a:lnSpc>
                <a:spcPct val="90000"/>
              </a:lnSpc>
            </a:pPr>
            <a:r>
              <a:rPr lang="en-US" sz="2500" smtClean="0">
                <a:solidFill>
                  <a:srgbClr val="0066FF"/>
                </a:solidFill>
                <a:latin typeface="Times New Roman" pitchFamily="18" charset="0"/>
                <a:cs typeface="Times New Roman" pitchFamily="18" charset="0"/>
              </a:rPr>
              <a:t>GIT</a:t>
            </a:r>
          </a:p>
          <a:p>
            <a:pPr lvl="1">
              <a:lnSpc>
                <a:spcPct val="90000"/>
              </a:lnSpc>
            </a:pPr>
            <a:r>
              <a:rPr lang="en-US" sz="2300" smtClean="0">
                <a:latin typeface="Times New Roman" pitchFamily="18" charset="0"/>
                <a:cs typeface="Times New Roman" pitchFamily="18" charset="0"/>
              </a:rPr>
              <a:t>Stress ulcer, ileus, diarrhea, hemorrhage </a:t>
            </a:r>
          </a:p>
          <a:p>
            <a:pPr lvl="1">
              <a:lnSpc>
                <a:spcPct val="90000"/>
              </a:lnSpc>
            </a:pPr>
            <a:endParaRPr lang="en-US" smtClean="0">
              <a:latin typeface="Times New Roman" pitchFamily="18" charset="0"/>
              <a:cs typeface="Times New Roman" pitchFamily="18" charset="0"/>
            </a:endParaRPr>
          </a:p>
          <a:p>
            <a:pPr lvl="1">
              <a:lnSpc>
                <a:spcPct val="90000"/>
              </a:lnSpc>
            </a:pPr>
            <a:endParaRPr lang="en-US" smtClean="0">
              <a:latin typeface="Times New Roman" pitchFamily="18" charset="0"/>
              <a:cs typeface="Times New Roman" pitchFamily="18" charset="0"/>
            </a:endParaRPr>
          </a:p>
        </p:txBody>
      </p:sp>
      <p:sp>
        <p:nvSpPr>
          <p:cNvPr id="44036" name="Rectangle 4"/>
          <p:cNvSpPr>
            <a:spLocks noGrp="1" noChangeArrowheads="1"/>
          </p:cNvSpPr>
          <p:nvPr>
            <p:ph type="body" sz="half" idx="2"/>
          </p:nvPr>
        </p:nvSpPr>
        <p:spPr>
          <a:xfrm>
            <a:off x="4876800" y="1600200"/>
            <a:ext cx="3810000" cy="4876800"/>
          </a:xfrm>
        </p:spPr>
        <p:txBody>
          <a:bodyPr/>
          <a:lstStyle/>
          <a:p>
            <a:pPr>
              <a:lnSpc>
                <a:spcPct val="90000"/>
              </a:lnSpc>
            </a:pPr>
            <a:r>
              <a:rPr lang="en-US" sz="2400" smtClean="0">
                <a:solidFill>
                  <a:srgbClr val="0066FF"/>
                </a:solidFill>
                <a:latin typeface="Times New Roman" pitchFamily="18" charset="0"/>
                <a:cs typeface="Times New Roman" pitchFamily="18" charset="0"/>
              </a:rPr>
              <a:t>Infections</a:t>
            </a:r>
          </a:p>
          <a:p>
            <a:pPr lvl="1">
              <a:lnSpc>
                <a:spcPct val="90000"/>
              </a:lnSpc>
            </a:pPr>
            <a:r>
              <a:rPr lang="en-US" smtClean="0">
                <a:latin typeface="Times New Roman" pitchFamily="18" charset="0"/>
                <a:cs typeface="Times New Roman" pitchFamily="18" charset="0"/>
              </a:rPr>
              <a:t>Nosocomial infection</a:t>
            </a:r>
          </a:p>
          <a:p>
            <a:pPr lvl="1">
              <a:lnSpc>
                <a:spcPct val="90000"/>
              </a:lnSpc>
            </a:pPr>
            <a:r>
              <a:rPr lang="en-US" smtClean="0">
                <a:latin typeface="Times New Roman" pitchFamily="18" charset="0"/>
                <a:cs typeface="Times New Roman" pitchFamily="18" charset="0"/>
              </a:rPr>
              <a:t>Pneumonia, UTI, catheter related sepsis</a:t>
            </a:r>
          </a:p>
          <a:p>
            <a:pPr>
              <a:lnSpc>
                <a:spcPct val="90000"/>
              </a:lnSpc>
            </a:pPr>
            <a:r>
              <a:rPr lang="en-US" sz="2400" smtClean="0">
                <a:solidFill>
                  <a:srgbClr val="0066FF"/>
                </a:solidFill>
                <a:latin typeface="Times New Roman" pitchFamily="18" charset="0"/>
                <a:cs typeface="Times New Roman" pitchFamily="18" charset="0"/>
              </a:rPr>
              <a:t>Renal</a:t>
            </a:r>
          </a:p>
          <a:p>
            <a:pPr lvl="1">
              <a:lnSpc>
                <a:spcPct val="90000"/>
              </a:lnSpc>
            </a:pPr>
            <a:r>
              <a:rPr lang="en-US" smtClean="0">
                <a:latin typeface="Times New Roman" pitchFamily="18" charset="0"/>
                <a:cs typeface="Times New Roman" pitchFamily="18" charset="0"/>
              </a:rPr>
              <a:t>ARF (hypoperfusion, nephrotoxic drugs)</a:t>
            </a:r>
          </a:p>
          <a:p>
            <a:pPr lvl="1">
              <a:lnSpc>
                <a:spcPct val="90000"/>
              </a:lnSpc>
            </a:pPr>
            <a:r>
              <a:rPr lang="en-US" smtClean="0">
                <a:latin typeface="Times New Roman" pitchFamily="18" charset="0"/>
                <a:cs typeface="Times New Roman" pitchFamily="18" charset="0"/>
              </a:rPr>
              <a:t>Poor prognosis</a:t>
            </a:r>
          </a:p>
          <a:p>
            <a:pPr>
              <a:lnSpc>
                <a:spcPct val="90000"/>
              </a:lnSpc>
            </a:pPr>
            <a:r>
              <a:rPr lang="en-US" sz="2400" smtClean="0">
                <a:solidFill>
                  <a:srgbClr val="0066FF"/>
                </a:solidFill>
                <a:latin typeface="Times New Roman" pitchFamily="18" charset="0"/>
                <a:cs typeface="Times New Roman" pitchFamily="18" charset="0"/>
              </a:rPr>
              <a:t>Nutritional</a:t>
            </a:r>
          </a:p>
          <a:p>
            <a:pPr lvl="1">
              <a:lnSpc>
                <a:spcPct val="90000"/>
              </a:lnSpc>
            </a:pPr>
            <a:r>
              <a:rPr lang="en-US" smtClean="0">
                <a:latin typeface="Times New Roman" pitchFamily="18" charset="0"/>
                <a:cs typeface="Times New Roman" pitchFamily="18" charset="0"/>
              </a:rPr>
              <a:t>Malnutrition, diarrhea hypoglycemia, electrolyte disturbances</a:t>
            </a:r>
          </a:p>
        </p:txBody>
      </p:sp>
    </p:spTree>
    <p:extLst>
      <p:ext uri="{BB962C8B-B14F-4D97-AF65-F5344CB8AC3E}">
        <p14:creationId xmlns:p14="http://schemas.microsoft.com/office/powerpoint/2010/main" val="361535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smtClean="0"/>
              <a:t>Prognosis of ARF</a:t>
            </a:r>
          </a:p>
        </p:txBody>
      </p:sp>
      <p:sp>
        <p:nvSpPr>
          <p:cNvPr id="45059" name="Rectangle 6"/>
          <p:cNvSpPr>
            <a:spLocks noGrp="1" noChangeArrowheads="1"/>
          </p:cNvSpPr>
          <p:nvPr>
            <p:ph type="body" idx="1"/>
          </p:nvPr>
        </p:nvSpPr>
        <p:spPr/>
        <p:txBody>
          <a:bodyPr/>
          <a:lstStyle/>
          <a:p>
            <a:endParaRPr lang="en-US" sz="2400" smtClean="0">
              <a:latin typeface="Times New Roman" pitchFamily="18" charset="0"/>
              <a:cs typeface="Times New Roman" pitchFamily="18" charset="0"/>
            </a:endParaRPr>
          </a:p>
          <a:p>
            <a:r>
              <a:rPr lang="en-US" sz="2400" smtClean="0">
                <a:solidFill>
                  <a:schemeClr val="hlink"/>
                </a:solidFill>
                <a:latin typeface="Times New Roman" pitchFamily="18" charset="0"/>
                <a:cs typeface="Times New Roman" pitchFamily="18" charset="0"/>
              </a:rPr>
              <a:t>Mortality rate for ARDS</a:t>
            </a:r>
            <a:r>
              <a:rPr lang="en-US" sz="2400" smtClean="0">
                <a:latin typeface="Times New Roman" pitchFamily="18" charset="0"/>
                <a:cs typeface="Times New Roman" pitchFamily="18" charset="0"/>
              </a:rPr>
              <a:t>	→ 40%</a:t>
            </a:r>
          </a:p>
          <a:p>
            <a:pPr lvl="1"/>
            <a:r>
              <a:rPr lang="en-US" sz="2200" smtClean="0">
                <a:latin typeface="Times New Roman" pitchFamily="18" charset="0"/>
                <a:cs typeface="Times New Roman" pitchFamily="18" charset="0"/>
              </a:rPr>
              <a:t>Younger patient &lt;60 has better survival rate</a:t>
            </a:r>
          </a:p>
          <a:p>
            <a:pPr lvl="1"/>
            <a:r>
              <a:rPr lang="en-US" sz="2200" smtClean="0">
                <a:latin typeface="Times New Roman" pitchFamily="18" charset="0"/>
                <a:cs typeface="Times New Roman" pitchFamily="18" charset="0"/>
              </a:rPr>
              <a:t>75% of patient survive ARDS have impairment of pulmonary function one or more years after recovery  </a:t>
            </a:r>
          </a:p>
          <a:p>
            <a:r>
              <a:rPr lang="en-US" sz="2400" smtClean="0">
                <a:solidFill>
                  <a:schemeClr val="hlink"/>
                </a:solidFill>
                <a:latin typeface="Times New Roman" pitchFamily="18" charset="0"/>
                <a:cs typeface="Times New Roman" pitchFamily="18" charset="0"/>
              </a:rPr>
              <a:t>Mortality rate for COPD</a:t>
            </a:r>
            <a:r>
              <a:rPr lang="en-US" sz="2400" smtClean="0">
                <a:latin typeface="Times New Roman" pitchFamily="18" charset="0"/>
                <a:cs typeface="Times New Roman" pitchFamily="18" charset="0"/>
              </a:rPr>
              <a:t>	 →10%</a:t>
            </a:r>
          </a:p>
          <a:p>
            <a:pPr lvl="1"/>
            <a:r>
              <a:rPr lang="en-US" sz="2200" smtClean="0">
                <a:latin typeface="Times New Roman" pitchFamily="18" charset="0"/>
                <a:cs typeface="Times New Roman" pitchFamily="18" charset="0"/>
              </a:rPr>
              <a:t>Mortality rate increase in the presence of hepatic, cardiovascular, renal, and neurological disease</a:t>
            </a:r>
          </a:p>
          <a:p>
            <a:endParaRPr lang="en-US"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181797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1" y="0"/>
            <a:ext cx="8991600" cy="6781800"/>
          </a:xfrm>
          <a:prstGeom prst="rect">
            <a:avLst/>
          </a:prstGeom>
        </p:spPr>
      </p:pic>
    </p:spTree>
    <p:extLst>
      <p:ext uri="{BB962C8B-B14F-4D97-AF65-F5344CB8AC3E}">
        <p14:creationId xmlns:p14="http://schemas.microsoft.com/office/powerpoint/2010/main" val="3199578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2061</Words>
  <Application>Microsoft Office PowerPoint</Application>
  <PresentationFormat>Экран (4:3)</PresentationFormat>
  <Paragraphs>472</Paragraphs>
  <Slides>87</Slides>
  <Notes>30</Notes>
  <HiddenSlides>0</HiddenSlides>
  <MMClips>9</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87</vt:i4>
      </vt:variant>
    </vt:vector>
  </HeadingPairs>
  <TitlesOfParts>
    <vt:vector size="96" baseType="lpstr">
      <vt:lpstr>Arial</vt:lpstr>
      <vt:lpstr>Calibri</vt:lpstr>
      <vt:lpstr>Lucida Sans Unicode</vt:lpstr>
      <vt:lpstr>New Century Schlbk</vt:lpstr>
      <vt:lpstr>Symbol</vt:lpstr>
      <vt:lpstr>Times New Roman</vt:lpstr>
      <vt:lpstr>Wingdings</vt:lpstr>
      <vt:lpstr>Office Theme</vt:lpstr>
      <vt:lpstr>Default Design</vt:lpstr>
      <vt:lpstr>Respiratory Failure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Classification of RF</vt:lpstr>
      <vt:lpstr>Distinction between Acute and Chronic RF</vt:lpstr>
      <vt:lpstr>More definitions</vt:lpstr>
      <vt:lpstr>Pathophysiologic causes of Acute RF</vt:lpstr>
      <vt:lpstr>Презентация PowerPoint</vt:lpstr>
      <vt:lpstr>Mechanisms of hypoxemia</vt:lpstr>
      <vt:lpstr>Презентация PowerPoint</vt:lpstr>
      <vt:lpstr>Perfusion without ventilation (shunting)</vt:lpstr>
      <vt:lpstr>Dead space ventilation</vt:lpstr>
      <vt:lpstr>Презентация PowerPoint</vt:lpstr>
      <vt:lpstr>Hypercarbia</vt:lpstr>
      <vt:lpstr>Hypercarbia</vt:lpstr>
      <vt:lpstr>Common causes</vt:lpstr>
      <vt:lpstr>Презентация PowerPoint</vt:lpstr>
      <vt:lpstr>  Causes</vt:lpstr>
      <vt:lpstr>Causes</vt:lpstr>
      <vt:lpstr>Causes</vt:lpstr>
      <vt:lpstr> Causes</vt:lpstr>
      <vt:lpstr>Diagnosis of RF 1 – Clinical (symptoms, signs)</vt:lpstr>
      <vt:lpstr>Respiratory Failure Symptoms</vt:lpstr>
      <vt:lpstr>Respiratory Failure Symptoms</vt:lpstr>
      <vt:lpstr>Respiratory Failure Symptoms</vt:lpstr>
      <vt:lpstr>Clinical</vt:lpstr>
      <vt:lpstr>Clinical</vt:lpstr>
      <vt:lpstr>Clinical</vt:lpstr>
      <vt:lpstr>Clinical</vt:lpstr>
      <vt:lpstr>Respiratory Failure Laboratory Testing</vt:lpstr>
      <vt:lpstr>Distinction between Noncardiogenic (ARDS) and Cardiogenic pulmonary edema</vt:lpstr>
      <vt:lpstr>Pulse oximetry</vt:lpstr>
      <vt:lpstr>Case 1</vt:lpstr>
      <vt:lpstr>Endotracheal intubation and positive pressure ventilation</vt:lpstr>
      <vt:lpstr>Indications for intubation and mechanical ventilation</vt:lpstr>
      <vt:lpstr>Case 2</vt:lpstr>
      <vt:lpstr>Case 2- treatment </vt:lpstr>
      <vt:lpstr>Case 2 - treatment</vt:lpstr>
      <vt:lpstr>Oxygen therapy</vt:lpstr>
      <vt:lpstr>Case 3</vt:lpstr>
      <vt:lpstr>Case-3 ABG’s</vt:lpstr>
      <vt:lpstr>Respiratory physiology of congestive heart failure</vt:lpstr>
      <vt:lpstr>Treatment of cardiogenic pulmonary edema</vt:lpstr>
      <vt:lpstr>Distinction between Noncardiogenic (ARDS) and Cardiogenic pulmonary edema </vt:lpstr>
      <vt:lpstr>Management of ARF</vt:lpstr>
      <vt:lpstr>Management of ARF</vt:lpstr>
      <vt:lpstr>Management of ARF</vt:lpstr>
      <vt:lpstr>Management of ARF</vt:lpstr>
      <vt:lpstr>Management of ARF</vt:lpstr>
      <vt:lpstr>Management of ARF</vt:lpstr>
      <vt:lpstr>Management of ARF</vt:lpstr>
      <vt:lpstr>Management of ARF</vt:lpstr>
      <vt:lpstr>Management of ARF</vt:lpstr>
      <vt:lpstr>Complications of ARF</vt:lpstr>
      <vt:lpstr>Prognosis of ARF</vt:lpstr>
    </vt:vector>
  </TitlesOfParts>
  <Company>Casa Mea 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 Mea</dc:creator>
  <cp:lastModifiedBy>1</cp:lastModifiedBy>
  <cp:revision>51</cp:revision>
  <dcterms:created xsi:type="dcterms:W3CDTF">2013-03-06T03:21:34Z</dcterms:created>
  <dcterms:modified xsi:type="dcterms:W3CDTF">2020-03-19T18:53:51Z</dcterms:modified>
</cp:coreProperties>
</file>